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8" r:id="rId2"/>
    <p:sldId id="473" r:id="rId3"/>
    <p:sldId id="385" r:id="rId4"/>
    <p:sldId id="476" r:id="rId5"/>
    <p:sldId id="474" r:id="rId6"/>
    <p:sldId id="475" r:id="rId7"/>
    <p:sldId id="465" r:id="rId8"/>
    <p:sldId id="438" r:id="rId9"/>
    <p:sldId id="439" r:id="rId10"/>
    <p:sldId id="437" r:id="rId11"/>
    <p:sldId id="478" r:id="rId12"/>
    <p:sldId id="479" r:id="rId13"/>
    <p:sldId id="481" r:id="rId14"/>
    <p:sldId id="480" r:id="rId15"/>
    <p:sldId id="477" r:id="rId16"/>
    <p:sldId id="440" r:id="rId17"/>
    <p:sldId id="482" r:id="rId18"/>
    <p:sldId id="441" r:id="rId19"/>
    <p:sldId id="445" r:id="rId20"/>
    <p:sldId id="450" r:id="rId21"/>
    <p:sldId id="483" r:id="rId22"/>
    <p:sldId id="484" r:id="rId23"/>
    <p:sldId id="471" r:id="rId24"/>
    <p:sldId id="472" r:id="rId25"/>
    <p:sldId id="468" r:id="rId26"/>
    <p:sldId id="451" r:id="rId27"/>
    <p:sldId id="444" r:id="rId28"/>
    <p:sldId id="485" r:id="rId29"/>
    <p:sldId id="449" r:id="rId30"/>
    <p:sldId id="466" r:id="rId31"/>
    <p:sldId id="486" r:id="rId32"/>
    <p:sldId id="442" r:id="rId33"/>
    <p:sldId id="443" r:id="rId34"/>
    <p:sldId id="469" r:id="rId35"/>
    <p:sldId id="487" r:id="rId36"/>
    <p:sldId id="452" r:id="rId37"/>
    <p:sldId id="455" r:id="rId38"/>
    <p:sldId id="456" r:id="rId39"/>
    <p:sldId id="457" r:id="rId40"/>
    <p:sldId id="458" r:id="rId41"/>
    <p:sldId id="459" r:id="rId42"/>
    <p:sldId id="460" r:id="rId43"/>
    <p:sldId id="461" r:id="rId44"/>
    <p:sldId id="462" r:id="rId45"/>
    <p:sldId id="463" r:id="rId46"/>
    <p:sldId id="464" r:id="rId47"/>
    <p:sldId id="337" r:id="rId48"/>
  </p:sldIdLst>
  <p:sldSz cx="10477500" cy="7345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60"/>
  </p:normalViewPr>
  <p:slideViewPr>
    <p:cSldViewPr snapToGrid="0">
      <p:cViewPr varScale="1">
        <p:scale>
          <a:sx n="78" d="100"/>
          <a:sy n="78" d="100"/>
        </p:scale>
        <p:origin x="1243"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FB621-33D4-4D6F-8E72-255E8574918F}" type="datetimeFigureOut">
              <a:rPr lang="pt-BR" smtClean="0"/>
              <a:t>13/05/2022</a:t>
            </a:fld>
            <a:endParaRPr lang="pt-BR"/>
          </a:p>
        </p:txBody>
      </p:sp>
      <p:sp>
        <p:nvSpPr>
          <p:cNvPr id="4" name="Espaço Reservado para Imagem de Slide 3"/>
          <p:cNvSpPr>
            <a:spLocks noGrp="1" noRot="1" noChangeAspect="1"/>
          </p:cNvSpPr>
          <p:nvPr>
            <p:ph type="sldImg" idx="2"/>
          </p:nvPr>
        </p:nvSpPr>
        <p:spPr>
          <a:xfrm>
            <a:off x="1228725" y="1143000"/>
            <a:ext cx="440055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BBCF4-F3EB-44D9-A54F-EBF0ACE35789}" type="slidenum">
              <a:rPr lang="pt-BR" smtClean="0"/>
              <a:t>‹nº›</a:t>
            </a:fld>
            <a:endParaRPr lang="pt-BR"/>
          </a:p>
        </p:txBody>
      </p:sp>
    </p:spTree>
    <p:extLst>
      <p:ext uri="{BB962C8B-B14F-4D97-AF65-F5344CB8AC3E}">
        <p14:creationId xmlns:p14="http://schemas.microsoft.com/office/powerpoint/2010/main" val="66218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82663" y="685800"/>
            <a:ext cx="48926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55b39f202_0_8:notes"/>
          <p:cNvSpPr>
            <a:spLocks noGrp="1" noRot="1" noChangeAspect="1"/>
          </p:cNvSpPr>
          <p:nvPr>
            <p:ph type="sldImg" idx="2"/>
          </p:nvPr>
        </p:nvSpPr>
        <p:spPr>
          <a:xfrm>
            <a:off x="982663" y="685800"/>
            <a:ext cx="48926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55b39f20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31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85813" y="1202123"/>
            <a:ext cx="8905875" cy="2557275"/>
          </a:xfrm>
        </p:spPr>
        <p:txBody>
          <a:bodyPr anchor="b"/>
          <a:lstStyle>
            <a:lvl1pPr algn="ctr">
              <a:defRPr sz="6427"/>
            </a:lvl1pPr>
          </a:lstStyle>
          <a:p>
            <a:r>
              <a:rPr lang="pt-BR"/>
              <a:t>Clique para editar o título Mestre</a:t>
            </a:r>
            <a:endParaRPr lang="en-US" dirty="0"/>
          </a:p>
        </p:txBody>
      </p:sp>
      <p:sp>
        <p:nvSpPr>
          <p:cNvPr id="3" name="Subtitle 2"/>
          <p:cNvSpPr>
            <a:spLocks noGrp="1"/>
          </p:cNvSpPr>
          <p:nvPr>
            <p:ph type="subTitle" idx="1"/>
          </p:nvPr>
        </p:nvSpPr>
        <p:spPr>
          <a:xfrm>
            <a:off x="1309688" y="3858016"/>
            <a:ext cx="7858125" cy="1773429"/>
          </a:xfrm>
        </p:spPr>
        <p:txBody>
          <a:bodyPr/>
          <a:lstStyle>
            <a:lvl1pPr marL="0" indent="0" algn="ctr">
              <a:buNone/>
              <a:defRPr sz="2571"/>
            </a:lvl1pPr>
            <a:lvl2pPr marL="489707" indent="0" algn="ctr">
              <a:buNone/>
              <a:defRPr sz="2142"/>
            </a:lvl2pPr>
            <a:lvl3pPr marL="979414" indent="0" algn="ctr">
              <a:buNone/>
              <a:defRPr sz="1928"/>
            </a:lvl3pPr>
            <a:lvl4pPr marL="1469121" indent="0" algn="ctr">
              <a:buNone/>
              <a:defRPr sz="1714"/>
            </a:lvl4pPr>
            <a:lvl5pPr marL="1958828" indent="0" algn="ctr">
              <a:buNone/>
              <a:defRPr sz="1714"/>
            </a:lvl5pPr>
            <a:lvl6pPr marL="2448535" indent="0" algn="ctr">
              <a:buNone/>
              <a:defRPr sz="1714"/>
            </a:lvl6pPr>
            <a:lvl7pPr marL="2938242" indent="0" algn="ctr">
              <a:buNone/>
              <a:defRPr sz="1714"/>
            </a:lvl7pPr>
            <a:lvl8pPr marL="3427948" indent="0" algn="ctr">
              <a:buNone/>
              <a:defRPr sz="1714"/>
            </a:lvl8pPr>
            <a:lvl9pPr marL="3917655" indent="0" algn="ctr">
              <a:buNone/>
              <a:defRPr sz="171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13/05/2022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331265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13/05/2022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54836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7961" y="391072"/>
            <a:ext cx="2259211" cy="622485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20329" y="391072"/>
            <a:ext cx="6646664" cy="622485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13/05/2022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248679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7156" y="635534"/>
            <a:ext cx="9763188" cy="81786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57156" y="1645834"/>
            <a:ext cx="9763188" cy="4878915"/>
          </a:xfrm>
          <a:prstGeom prst="rect">
            <a:avLst/>
          </a:prstGeom>
        </p:spPr>
        <p:txBody>
          <a:bodyPr spcFirstLastPara="1" wrap="square" lIns="91425" tIns="91425" rIns="91425" bIns="91425" anchor="t" anchorCtr="0">
            <a:normAutofit/>
          </a:bodyPr>
          <a:lstStyle>
            <a:lvl1pPr marL="523860" lvl="0" indent="-392895">
              <a:spcBef>
                <a:spcPts val="0"/>
              </a:spcBef>
              <a:spcAft>
                <a:spcPts val="0"/>
              </a:spcAft>
              <a:buSzPts val="1800"/>
              <a:buChar char="●"/>
              <a:defRPr/>
            </a:lvl1pPr>
            <a:lvl2pPr marL="1047720" lvl="1" indent="-363792">
              <a:spcBef>
                <a:spcPts val="0"/>
              </a:spcBef>
              <a:spcAft>
                <a:spcPts val="0"/>
              </a:spcAft>
              <a:buSzPts val="1400"/>
              <a:buChar char="○"/>
              <a:defRPr/>
            </a:lvl2pPr>
            <a:lvl3pPr marL="1571579" lvl="2" indent="-363792">
              <a:spcBef>
                <a:spcPts val="0"/>
              </a:spcBef>
              <a:spcAft>
                <a:spcPts val="0"/>
              </a:spcAft>
              <a:buSzPts val="1400"/>
              <a:buChar char="■"/>
              <a:defRPr/>
            </a:lvl3pPr>
            <a:lvl4pPr marL="2095439" lvl="3" indent="-363792">
              <a:spcBef>
                <a:spcPts val="0"/>
              </a:spcBef>
              <a:spcAft>
                <a:spcPts val="0"/>
              </a:spcAft>
              <a:buSzPts val="1400"/>
              <a:buChar char="●"/>
              <a:defRPr/>
            </a:lvl4pPr>
            <a:lvl5pPr marL="2619299" lvl="4" indent="-363792">
              <a:spcBef>
                <a:spcPts val="0"/>
              </a:spcBef>
              <a:spcAft>
                <a:spcPts val="0"/>
              </a:spcAft>
              <a:buSzPts val="1400"/>
              <a:buChar char="○"/>
              <a:defRPr/>
            </a:lvl5pPr>
            <a:lvl6pPr marL="3143159" lvl="5" indent="-363792">
              <a:spcBef>
                <a:spcPts val="0"/>
              </a:spcBef>
              <a:spcAft>
                <a:spcPts val="0"/>
              </a:spcAft>
              <a:buSzPts val="1400"/>
              <a:buChar char="■"/>
              <a:defRPr/>
            </a:lvl6pPr>
            <a:lvl7pPr marL="3667018" lvl="6" indent="-363792">
              <a:spcBef>
                <a:spcPts val="0"/>
              </a:spcBef>
              <a:spcAft>
                <a:spcPts val="0"/>
              </a:spcAft>
              <a:buSzPts val="1400"/>
              <a:buChar char="●"/>
              <a:defRPr/>
            </a:lvl7pPr>
            <a:lvl8pPr marL="4190878" lvl="7" indent="-363792">
              <a:spcBef>
                <a:spcPts val="0"/>
              </a:spcBef>
              <a:spcAft>
                <a:spcPts val="0"/>
              </a:spcAft>
              <a:buSzPts val="1400"/>
              <a:buChar char="○"/>
              <a:defRPr/>
            </a:lvl8pPr>
            <a:lvl9pPr marL="4714738" lvl="8" indent="-3637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708025" y="6659477"/>
            <a:ext cx="628719" cy="5620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69477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13/05/2022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7475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14872" y="1831242"/>
            <a:ext cx="9036844" cy="3055466"/>
          </a:xfrm>
        </p:spPr>
        <p:txBody>
          <a:bodyPr anchor="b"/>
          <a:lstStyle>
            <a:lvl1pPr>
              <a:defRPr sz="6427"/>
            </a:lvl1pPr>
          </a:lstStyle>
          <a:p>
            <a:r>
              <a:rPr lang="pt-BR"/>
              <a:t>Clique para editar o título Mestre</a:t>
            </a:r>
            <a:endParaRPr lang="en-US" dirty="0"/>
          </a:p>
        </p:txBody>
      </p:sp>
      <p:sp>
        <p:nvSpPr>
          <p:cNvPr id="3" name="Text Placeholder 2"/>
          <p:cNvSpPr>
            <a:spLocks noGrp="1"/>
          </p:cNvSpPr>
          <p:nvPr>
            <p:ph type="body" idx="1"/>
          </p:nvPr>
        </p:nvSpPr>
        <p:spPr>
          <a:xfrm>
            <a:off x="714872" y="4915614"/>
            <a:ext cx="9036844" cy="1606798"/>
          </a:xfrm>
        </p:spPr>
        <p:txBody>
          <a:bodyPr/>
          <a:lstStyle>
            <a:lvl1pPr marL="0" indent="0">
              <a:buNone/>
              <a:defRPr sz="2571">
                <a:solidFill>
                  <a:schemeClr val="tx1"/>
                </a:solidFill>
              </a:defRPr>
            </a:lvl1pPr>
            <a:lvl2pPr marL="489707" indent="0">
              <a:buNone/>
              <a:defRPr sz="2142">
                <a:solidFill>
                  <a:schemeClr val="tx1">
                    <a:tint val="75000"/>
                  </a:schemeClr>
                </a:solidFill>
              </a:defRPr>
            </a:lvl2pPr>
            <a:lvl3pPr marL="979414" indent="0">
              <a:buNone/>
              <a:defRPr sz="1928">
                <a:solidFill>
                  <a:schemeClr val="tx1">
                    <a:tint val="75000"/>
                  </a:schemeClr>
                </a:solidFill>
              </a:defRPr>
            </a:lvl3pPr>
            <a:lvl4pPr marL="1469121" indent="0">
              <a:buNone/>
              <a:defRPr sz="1714">
                <a:solidFill>
                  <a:schemeClr val="tx1">
                    <a:tint val="75000"/>
                  </a:schemeClr>
                </a:solidFill>
              </a:defRPr>
            </a:lvl4pPr>
            <a:lvl5pPr marL="1958828" indent="0">
              <a:buNone/>
              <a:defRPr sz="1714">
                <a:solidFill>
                  <a:schemeClr val="tx1">
                    <a:tint val="75000"/>
                  </a:schemeClr>
                </a:solidFill>
              </a:defRPr>
            </a:lvl5pPr>
            <a:lvl6pPr marL="2448535" indent="0">
              <a:buNone/>
              <a:defRPr sz="1714">
                <a:solidFill>
                  <a:schemeClr val="tx1">
                    <a:tint val="75000"/>
                  </a:schemeClr>
                </a:solidFill>
              </a:defRPr>
            </a:lvl6pPr>
            <a:lvl7pPr marL="2938242" indent="0">
              <a:buNone/>
              <a:defRPr sz="1714">
                <a:solidFill>
                  <a:schemeClr val="tx1">
                    <a:tint val="75000"/>
                  </a:schemeClr>
                </a:solidFill>
              </a:defRPr>
            </a:lvl7pPr>
            <a:lvl8pPr marL="3427948" indent="0">
              <a:buNone/>
              <a:defRPr sz="1714">
                <a:solidFill>
                  <a:schemeClr val="tx1">
                    <a:tint val="75000"/>
                  </a:schemeClr>
                </a:solidFill>
              </a:defRPr>
            </a:lvl8pPr>
            <a:lvl9pPr marL="3917655" indent="0">
              <a:buNone/>
              <a:defRPr sz="1714">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2318136-D917-46AA-94D8-A8640C577D35}" type="datetimeFigureOut">
              <a:rPr lang="pt-BR" smtClean="0"/>
              <a:t>13/05/2022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13552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20328" y="1955363"/>
            <a:ext cx="4452938" cy="466056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04234" y="1955363"/>
            <a:ext cx="4452938" cy="466056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318136-D917-46AA-94D8-A8640C577D35}" type="datetimeFigureOut">
              <a:rPr lang="pt-BR" smtClean="0"/>
              <a:t>13/05/2022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24332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21693" y="391074"/>
            <a:ext cx="9036844" cy="1419764"/>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21694" y="1800635"/>
            <a:ext cx="4432473" cy="882463"/>
          </a:xfrm>
        </p:spPr>
        <p:txBody>
          <a:bodyPr anchor="b"/>
          <a:lstStyle>
            <a:lvl1pPr marL="0" indent="0">
              <a:buNone/>
              <a:defRPr sz="2571" b="1"/>
            </a:lvl1pPr>
            <a:lvl2pPr marL="489707" indent="0">
              <a:buNone/>
              <a:defRPr sz="2142" b="1"/>
            </a:lvl2pPr>
            <a:lvl3pPr marL="979414" indent="0">
              <a:buNone/>
              <a:defRPr sz="1928" b="1"/>
            </a:lvl3pPr>
            <a:lvl4pPr marL="1469121" indent="0">
              <a:buNone/>
              <a:defRPr sz="1714" b="1"/>
            </a:lvl4pPr>
            <a:lvl5pPr marL="1958828" indent="0">
              <a:buNone/>
              <a:defRPr sz="1714" b="1"/>
            </a:lvl5pPr>
            <a:lvl6pPr marL="2448535" indent="0">
              <a:buNone/>
              <a:defRPr sz="1714" b="1"/>
            </a:lvl6pPr>
            <a:lvl7pPr marL="2938242" indent="0">
              <a:buNone/>
              <a:defRPr sz="1714" b="1"/>
            </a:lvl7pPr>
            <a:lvl8pPr marL="3427948" indent="0">
              <a:buNone/>
              <a:defRPr sz="1714" b="1"/>
            </a:lvl8pPr>
            <a:lvl9pPr marL="3917655" indent="0">
              <a:buNone/>
              <a:defRPr sz="1714" b="1"/>
            </a:lvl9pPr>
          </a:lstStyle>
          <a:p>
            <a:pPr lvl="0"/>
            <a:r>
              <a:rPr lang="pt-BR"/>
              <a:t>Clique para editar os estilos de texto Mestres</a:t>
            </a:r>
          </a:p>
        </p:txBody>
      </p:sp>
      <p:sp>
        <p:nvSpPr>
          <p:cNvPr id="4" name="Content Placeholder 3"/>
          <p:cNvSpPr>
            <a:spLocks noGrp="1"/>
          </p:cNvSpPr>
          <p:nvPr>
            <p:ph sz="half" idx="2"/>
          </p:nvPr>
        </p:nvSpPr>
        <p:spPr>
          <a:xfrm>
            <a:off x="721694" y="2683098"/>
            <a:ext cx="4432473" cy="394643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304235" y="1800635"/>
            <a:ext cx="4454302" cy="882463"/>
          </a:xfrm>
        </p:spPr>
        <p:txBody>
          <a:bodyPr anchor="b"/>
          <a:lstStyle>
            <a:lvl1pPr marL="0" indent="0">
              <a:buNone/>
              <a:defRPr sz="2571" b="1"/>
            </a:lvl1pPr>
            <a:lvl2pPr marL="489707" indent="0">
              <a:buNone/>
              <a:defRPr sz="2142" b="1"/>
            </a:lvl2pPr>
            <a:lvl3pPr marL="979414" indent="0">
              <a:buNone/>
              <a:defRPr sz="1928" b="1"/>
            </a:lvl3pPr>
            <a:lvl4pPr marL="1469121" indent="0">
              <a:buNone/>
              <a:defRPr sz="1714" b="1"/>
            </a:lvl4pPr>
            <a:lvl5pPr marL="1958828" indent="0">
              <a:buNone/>
              <a:defRPr sz="1714" b="1"/>
            </a:lvl5pPr>
            <a:lvl6pPr marL="2448535" indent="0">
              <a:buNone/>
              <a:defRPr sz="1714" b="1"/>
            </a:lvl6pPr>
            <a:lvl7pPr marL="2938242" indent="0">
              <a:buNone/>
              <a:defRPr sz="1714" b="1"/>
            </a:lvl7pPr>
            <a:lvl8pPr marL="3427948" indent="0">
              <a:buNone/>
              <a:defRPr sz="1714" b="1"/>
            </a:lvl8pPr>
            <a:lvl9pPr marL="3917655" indent="0">
              <a:buNone/>
              <a:defRPr sz="1714" b="1"/>
            </a:lvl9pPr>
          </a:lstStyle>
          <a:p>
            <a:pPr lvl="0"/>
            <a:r>
              <a:rPr lang="pt-BR"/>
              <a:t>Clique para editar os estilos de texto Mestres</a:t>
            </a:r>
          </a:p>
        </p:txBody>
      </p:sp>
      <p:sp>
        <p:nvSpPr>
          <p:cNvPr id="6" name="Content Placeholder 5"/>
          <p:cNvSpPr>
            <a:spLocks noGrp="1"/>
          </p:cNvSpPr>
          <p:nvPr>
            <p:ph sz="quarter" idx="4"/>
          </p:nvPr>
        </p:nvSpPr>
        <p:spPr>
          <a:xfrm>
            <a:off x="5304235" y="2683098"/>
            <a:ext cx="4454302" cy="394643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318136-D917-46AA-94D8-A8640C577D35}" type="datetimeFigureOut">
              <a:rPr lang="pt-BR" smtClean="0"/>
              <a:t>13/05/2022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02920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318136-D917-46AA-94D8-A8640C577D35}" type="datetimeFigureOut">
              <a:rPr lang="pt-BR" smtClean="0"/>
              <a:t>13/05/2022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290435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18136-D917-46AA-94D8-A8640C577D35}" type="datetimeFigureOut">
              <a:rPr lang="pt-BR" smtClean="0"/>
              <a:t>13/05/2022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406663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21693" y="489691"/>
            <a:ext cx="3379266" cy="1713918"/>
          </a:xfrm>
        </p:spPr>
        <p:txBody>
          <a:bodyPr anchor="b"/>
          <a:lstStyle>
            <a:lvl1pPr>
              <a:defRPr sz="3428"/>
            </a:lvl1pPr>
          </a:lstStyle>
          <a:p>
            <a:r>
              <a:rPr lang="pt-BR"/>
              <a:t>Clique para editar o título Mestre</a:t>
            </a:r>
            <a:endParaRPr lang="en-US" dirty="0"/>
          </a:p>
        </p:txBody>
      </p:sp>
      <p:sp>
        <p:nvSpPr>
          <p:cNvPr id="3" name="Content Placeholder 2"/>
          <p:cNvSpPr>
            <a:spLocks noGrp="1"/>
          </p:cNvSpPr>
          <p:nvPr>
            <p:ph idx="1"/>
          </p:nvPr>
        </p:nvSpPr>
        <p:spPr>
          <a:xfrm>
            <a:off x="4454302" y="1057598"/>
            <a:ext cx="5304234" cy="5219969"/>
          </a:xfrm>
        </p:spPr>
        <p:txBody>
          <a:bodyPr/>
          <a:lstStyle>
            <a:lvl1pPr>
              <a:defRPr sz="3428"/>
            </a:lvl1pPr>
            <a:lvl2pPr>
              <a:defRPr sz="2999"/>
            </a:lvl2pPr>
            <a:lvl3pPr>
              <a:defRPr sz="2571"/>
            </a:lvl3pPr>
            <a:lvl4pPr>
              <a:defRPr sz="2142"/>
            </a:lvl4pPr>
            <a:lvl5pPr>
              <a:defRPr sz="2142"/>
            </a:lvl5pPr>
            <a:lvl6pPr>
              <a:defRPr sz="2142"/>
            </a:lvl6pPr>
            <a:lvl7pPr>
              <a:defRPr sz="2142"/>
            </a:lvl7pPr>
            <a:lvl8pPr>
              <a:defRPr sz="2142"/>
            </a:lvl8pPr>
            <a:lvl9pPr>
              <a:defRPr sz="2142"/>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1693" y="2203609"/>
            <a:ext cx="3379266" cy="4082458"/>
          </a:xfrm>
        </p:spPr>
        <p:txBody>
          <a:bodyPr/>
          <a:lstStyle>
            <a:lvl1pPr marL="0" indent="0">
              <a:buNone/>
              <a:defRPr sz="1714"/>
            </a:lvl1pPr>
            <a:lvl2pPr marL="489707" indent="0">
              <a:buNone/>
              <a:defRPr sz="1500"/>
            </a:lvl2pPr>
            <a:lvl3pPr marL="979414" indent="0">
              <a:buNone/>
              <a:defRPr sz="1285"/>
            </a:lvl3pPr>
            <a:lvl4pPr marL="1469121" indent="0">
              <a:buNone/>
              <a:defRPr sz="1071"/>
            </a:lvl4pPr>
            <a:lvl5pPr marL="1958828" indent="0">
              <a:buNone/>
              <a:defRPr sz="1071"/>
            </a:lvl5pPr>
            <a:lvl6pPr marL="2448535" indent="0">
              <a:buNone/>
              <a:defRPr sz="1071"/>
            </a:lvl6pPr>
            <a:lvl7pPr marL="2938242" indent="0">
              <a:buNone/>
              <a:defRPr sz="1071"/>
            </a:lvl7pPr>
            <a:lvl8pPr marL="3427948" indent="0">
              <a:buNone/>
              <a:defRPr sz="1071"/>
            </a:lvl8pPr>
            <a:lvl9pPr marL="3917655" indent="0">
              <a:buNone/>
              <a:defRPr sz="107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2318136-D917-46AA-94D8-A8640C577D35}" type="datetimeFigureOut">
              <a:rPr lang="pt-BR" smtClean="0"/>
              <a:t>13/05/2022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93877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21693" y="489691"/>
            <a:ext cx="3379266" cy="1713918"/>
          </a:xfrm>
        </p:spPr>
        <p:txBody>
          <a:bodyPr anchor="b"/>
          <a:lstStyle>
            <a:lvl1pPr>
              <a:defRPr sz="342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454302" y="1057598"/>
            <a:ext cx="5304234" cy="5219969"/>
          </a:xfrm>
        </p:spPr>
        <p:txBody>
          <a:bodyPr anchor="t"/>
          <a:lstStyle>
            <a:lvl1pPr marL="0" indent="0">
              <a:buNone/>
              <a:defRPr sz="3428"/>
            </a:lvl1pPr>
            <a:lvl2pPr marL="489707" indent="0">
              <a:buNone/>
              <a:defRPr sz="2999"/>
            </a:lvl2pPr>
            <a:lvl3pPr marL="979414" indent="0">
              <a:buNone/>
              <a:defRPr sz="2571"/>
            </a:lvl3pPr>
            <a:lvl4pPr marL="1469121" indent="0">
              <a:buNone/>
              <a:defRPr sz="2142"/>
            </a:lvl4pPr>
            <a:lvl5pPr marL="1958828" indent="0">
              <a:buNone/>
              <a:defRPr sz="2142"/>
            </a:lvl5pPr>
            <a:lvl6pPr marL="2448535" indent="0">
              <a:buNone/>
              <a:defRPr sz="2142"/>
            </a:lvl6pPr>
            <a:lvl7pPr marL="2938242" indent="0">
              <a:buNone/>
              <a:defRPr sz="2142"/>
            </a:lvl7pPr>
            <a:lvl8pPr marL="3427948" indent="0">
              <a:buNone/>
              <a:defRPr sz="2142"/>
            </a:lvl8pPr>
            <a:lvl9pPr marL="3917655" indent="0">
              <a:buNone/>
              <a:defRPr sz="2142"/>
            </a:lvl9pPr>
          </a:lstStyle>
          <a:p>
            <a:r>
              <a:rPr lang="pt-BR"/>
              <a:t>Clique no ícone para adicionar uma imagem</a:t>
            </a:r>
            <a:endParaRPr lang="en-US" dirty="0"/>
          </a:p>
        </p:txBody>
      </p:sp>
      <p:sp>
        <p:nvSpPr>
          <p:cNvPr id="4" name="Text Placeholder 3"/>
          <p:cNvSpPr>
            <a:spLocks noGrp="1"/>
          </p:cNvSpPr>
          <p:nvPr>
            <p:ph type="body" sz="half" idx="2"/>
          </p:nvPr>
        </p:nvSpPr>
        <p:spPr>
          <a:xfrm>
            <a:off x="721693" y="2203609"/>
            <a:ext cx="3379266" cy="4082458"/>
          </a:xfrm>
        </p:spPr>
        <p:txBody>
          <a:bodyPr/>
          <a:lstStyle>
            <a:lvl1pPr marL="0" indent="0">
              <a:buNone/>
              <a:defRPr sz="1714"/>
            </a:lvl1pPr>
            <a:lvl2pPr marL="489707" indent="0">
              <a:buNone/>
              <a:defRPr sz="1500"/>
            </a:lvl2pPr>
            <a:lvl3pPr marL="979414" indent="0">
              <a:buNone/>
              <a:defRPr sz="1285"/>
            </a:lvl3pPr>
            <a:lvl4pPr marL="1469121" indent="0">
              <a:buNone/>
              <a:defRPr sz="1071"/>
            </a:lvl4pPr>
            <a:lvl5pPr marL="1958828" indent="0">
              <a:buNone/>
              <a:defRPr sz="1071"/>
            </a:lvl5pPr>
            <a:lvl6pPr marL="2448535" indent="0">
              <a:buNone/>
              <a:defRPr sz="1071"/>
            </a:lvl6pPr>
            <a:lvl7pPr marL="2938242" indent="0">
              <a:buNone/>
              <a:defRPr sz="1071"/>
            </a:lvl7pPr>
            <a:lvl8pPr marL="3427948" indent="0">
              <a:buNone/>
              <a:defRPr sz="1071"/>
            </a:lvl8pPr>
            <a:lvl9pPr marL="3917655" indent="0">
              <a:buNone/>
              <a:defRPr sz="107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2318136-D917-46AA-94D8-A8640C577D35}" type="datetimeFigureOut">
              <a:rPr lang="pt-BR" smtClean="0"/>
              <a:t>13/05/2022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67443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328" y="391074"/>
            <a:ext cx="9036844" cy="141976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20328" y="1955363"/>
            <a:ext cx="9036844" cy="4660565"/>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328" y="6808065"/>
            <a:ext cx="2357438" cy="391073"/>
          </a:xfrm>
          <a:prstGeom prst="rect">
            <a:avLst/>
          </a:prstGeom>
        </p:spPr>
        <p:txBody>
          <a:bodyPr vert="horz" lIns="91440" tIns="45720" rIns="91440" bIns="45720" rtlCol="0" anchor="ctr"/>
          <a:lstStyle>
            <a:lvl1pPr algn="l">
              <a:defRPr sz="1285">
                <a:solidFill>
                  <a:schemeClr val="tx1">
                    <a:tint val="75000"/>
                  </a:schemeClr>
                </a:solidFill>
              </a:defRPr>
            </a:lvl1pPr>
          </a:lstStyle>
          <a:p>
            <a:fld id="{62318136-D917-46AA-94D8-A8640C577D35}" type="datetimeFigureOut">
              <a:rPr lang="pt-BR" smtClean="0"/>
              <a:t>13/05/2022</a:t>
            </a:fld>
            <a:endParaRPr lang="pt-BR"/>
          </a:p>
        </p:txBody>
      </p:sp>
      <p:sp>
        <p:nvSpPr>
          <p:cNvPr id="5" name="Footer Placeholder 4"/>
          <p:cNvSpPr>
            <a:spLocks noGrp="1"/>
          </p:cNvSpPr>
          <p:nvPr>
            <p:ph type="ftr" sz="quarter" idx="3"/>
          </p:nvPr>
        </p:nvSpPr>
        <p:spPr>
          <a:xfrm>
            <a:off x="3470672" y="6808065"/>
            <a:ext cx="3536156" cy="391073"/>
          </a:xfrm>
          <a:prstGeom prst="rect">
            <a:avLst/>
          </a:prstGeom>
        </p:spPr>
        <p:txBody>
          <a:bodyPr vert="horz" lIns="91440" tIns="45720" rIns="91440" bIns="45720" rtlCol="0" anchor="ctr"/>
          <a:lstStyle>
            <a:lvl1pPr algn="ctr">
              <a:defRPr sz="128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399734" y="6808065"/>
            <a:ext cx="2357438" cy="391073"/>
          </a:xfrm>
          <a:prstGeom prst="rect">
            <a:avLst/>
          </a:prstGeom>
        </p:spPr>
        <p:txBody>
          <a:bodyPr vert="horz" lIns="91440" tIns="45720" rIns="91440" bIns="45720" rtlCol="0" anchor="ctr"/>
          <a:lstStyle>
            <a:lvl1pPr algn="r">
              <a:defRPr sz="1285">
                <a:solidFill>
                  <a:schemeClr val="tx1">
                    <a:tint val="75000"/>
                  </a:schemeClr>
                </a:solidFill>
              </a:defRPr>
            </a:lvl1pPr>
          </a:lstStyle>
          <a:p>
            <a:fld id="{C6C15C4C-892E-4C77-A4B3-E45F7316CD3E}" type="slidenum">
              <a:rPr lang="pt-BR" smtClean="0"/>
              <a:t>‹nº›</a:t>
            </a:fld>
            <a:endParaRPr lang="pt-BR"/>
          </a:p>
        </p:txBody>
      </p:sp>
    </p:spTree>
    <p:extLst>
      <p:ext uri="{BB962C8B-B14F-4D97-AF65-F5344CB8AC3E}">
        <p14:creationId xmlns:p14="http://schemas.microsoft.com/office/powerpoint/2010/main" val="163913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79414" rtl="0" eaLnBrk="1" latinLnBrk="0" hangingPunct="1">
        <a:lnSpc>
          <a:spcPct val="90000"/>
        </a:lnSpc>
        <a:spcBef>
          <a:spcPct val="0"/>
        </a:spcBef>
        <a:buNone/>
        <a:defRPr sz="4713" kern="1200">
          <a:solidFill>
            <a:schemeClr val="tx1"/>
          </a:solidFill>
          <a:latin typeface="+mj-lt"/>
          <a:ea typeface="+mj-ea"/>
          <a:cs typeface="+mj-cs"/>
        </a:defRPr>
      </a:lvl1pPr>
    </p:titleStyle>
    <p:bodyStyle>
      <a:lvl1pPr marL="244853" indent="-244853" algn="l" defTabSz="979414" rtl="0" eaLnBrk="1" latinLnBrk="0" hangingPunct="1">
        <a:lnSpc>
          <a:spcPct val="90000"/>
        </a:lnSpc>
        <a:spcBef>
          <a:spcPts val="1071"/>
        </a:spcBef>
        <a:buFont typeface="Arial" panose="020B0604020202020204" pitchFamily="34" charset="0"/>
        <a:buChar char="•"/>
        <a:defRPr sz="2999" kern="1200">
          <a:solidFill>
            <a:schemeClr val="tx1"/>
          </a:solidFill>
          <a:latin typeface="+mn-lt"/>
          <a:ea typeface="+mn-ea"/>
          <a:cs typeface="+mn-cs"/>
        </a:defRPr>
      </a:lvl1pPr>
      <a:lvl2pPr marL="734560" indent="-244853" algn="l" defTabSz="979414" rtl="0" eaLnBrk="1" latinLnBrk="0" hangingPunct="1">
        <a:lnSpc>
          <a:spcPct val="90000"/>
        </a:lnSpc>
        <a:spcBef>
          <a:spcPts val="536"/>
        </a:spcBef>
        <a:buFont typeface="Arial" panose="020B0604020202020204" pitchFamily="34" charset="0"/>
        <a:buChar char="•"/>
        <a:defRPr sz="2571" kern="1200">
          <a:solidFill>
            <a:schemeClr val="tx1"/>
          </a:solidFill>
          <a:latin typeface="+mn-lt"/>
          <a:ea typeface="+mn-ea"/>
          <a:cs typeface="+mn-cs"/>
        </a:defRPr>
      </a:lvl2pPr>
      <a:lvl3pPr marL="1224267" indent="-244853" algn="l" defTabSz="979414" rtl="0" eaLnBrk="1" latinLnBrk="0" hangingPunct="1">
        <a:lnSpc>
          <a:spcPct val="90000"/>
        </a:lnSpc>
        <a:spcBef>
          <a:spcPts val="536"/>
        </a:spcBef>
        <a:buFont typeface="Arial" panose="020B0604020202020204" pitchFamily="34" charset="0"/>
        <a:buChar char="•"/>
        <a:defRPr sz="2142" kern="1200">
          <a:solidFill>
            <a:schemeClr val="tx1"/>
          </a:solidFill>
          <a:latin typeface="+mn-lt"/>
          <a:ea typeface="+mn-ea"/>
          <a:cs typeface="+mn-cs"/>
        </a:defRPr>
      </a:lvl3pPr>
      <a:lvl4pPr marL="1713974"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4pPr>
      <a:lvl5pPr marL="2203681"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5pPr>
      <a:lvl6pPr marL="2693388"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6pPr>
      <a:lvl7pPr marL="3183095"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7pPr>
      <a:lvl8pPr marL="3672802"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8pPr>
      <a:lvl9pPr marL="4162509"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9pPr>
    </p:bodyStyle>
    <p:otherStyle>
      <a:defPPr>
        <a:defRPr lang="en-US"/>
      </a:defPPr>
      <a:lvl1pPr marL="0" algn="l" defTabSz="979414" rtl="0" eaLnBrk="1" latinLnBrk="0" hangingPunct="1">
        <a:defRPr sz="1928" kern="1200">
          <a:solidFill>
            <a:schemeClr val="tx1"/>
          </a:solidFill>
          <a:latin typeface="+mn-lt"/>
          <a:ea typeface="+mn-ea"/>
          <a:cs typeface="+mn-cs"/>
        </a:defRPr>
      </a:lvl1pPr>
      <a:lvl2pPr marL="489707" algn="l" defTabSz="979414" rtl="0" eaLnBrk="1" latinLnBrk="0" hangingPunct="1">
        <a:defRPr sz="1928" kern="1200">
          <a:solidFill>
            <a:schemeClr val="tx1"/>
          </a:solidFill>
          <a:latin typeface="+mn-lt"/>
          <a:ea typeface="+mn-ea"/>
          <a:cs typeface="+mn-cs"/>
        </a:defRPr>
      </a:lvl2pPr>
      <a:lvl3pPr marL="979414" algn="l" defTabSz="979414" rtl="0" eaLnBrk="1" latinLnBrk="0" hangingPunct="1">
        <a:defRPr sz="1928" kern="1200">
          <a:solidFill>
            <a:schemeClr val="tx1"/>
          </a:solidFill>
          <a:latin typeface="+mn-lt"/>
          <a:ea typeface="+mn-ea"/>
          <a:cs typeface="+mn-cs"/>
        </a:defRPr>
      </a:lvl3pPr>
      <a:lvl4pPr marL="1469121" algn="l" defTabSz="979414" rtl="0" eaLnBrk="1" latinLnBrk="0" hangingPunct="1">
        <a:defRPr sz="1928" kern="1200">
          <a:solidFill>
            <a:schemeClr val="tx1"/>
          </a:solidFill>
          <a:latin typeface="+mn-lt"/>
          <a:ea typeface="+mn-ea"/>
          <a:cs typeface="+mn-cs"/>
        </a:defRPr>
      </a:lvl4pPr>
      <a:lvl5pPr marL="1958828" algn="l" defTabSz="979414" rtl="0" eaLnBrk="1" latinLnBrk="0" hangingPunct="1">
        <a:defRPr sz="1928" kern="1200">
          <a:solidFill>
            <a:schemeClr val="tx1"/>
          </a:solidFill>
          <a:latin typeface="+mn-lt"/>
          <a:ea typeface="+mn-ea"/>
          <a:cs typeface="+mn-cs"/>
        </a:defRPr>
      </a:lvl5pPr>
      <a:lvl6pPr marL="2448535" algn="l" defTabSz="979414" rtl="0" eaLnBrk="1" latinLnBrk="0" hangingPunct="1">
        <a:defRPr sz="1928" kern="1200">
          <a:solidFill>
            <a:schemeClr val="tx1"/>
          </a:solidFill>
          <a:latin typeface="+mn-lt"/>
          <a:ea typeface="+mn-ea"/>
          <a:cs typeface="+mn-cs"/>
        </a:defRPr>
      </a:lvl6pPr>
      <a:lvl7pPr marL="2938242" algn="l" defTabSz="979414" rtl="0" eaLnBrk="1" latinLnBrk="0" hangingPunct="1">
        <a:defRPr sz="1928" kern="1200">
          <a:solidFill>
            <a:schemeClr val="tx1"/>
          </a:solidFill>
          <a:latin typeface="+mn-lt"/>
          <a:ea typeface="+mn-ea"/>
          <a:cs typeface="+mn-cs"/>
        </a:defRPr>
      </a:lvl7pPr>
      <a:lvl8pPr marL="3427948" algn="l" defTabSz="979414" rtl="0" eaLnBrk="1" latinLnBrk="0" hangingPunct="1">
        <a:defRPr sz="1928" kern="1200">
          <a:solidFill>
            <a:schemeClr val="tx1"/>
          </a:solidFill>
          <a:latin typeface="+mn-lt"/>
          <a:ea typeface="+mn-ea"/>
          <a:cs typeface="+mn-cs"/>
        </a:defRPr>
      </a:lvl8pPr>
      <a:lvl9pPr marL="3917655" algn="l" defTabSz="979414" rtl="0" eaLnBrk="1" latinLnBrk="0" hangingPunct="1">
        <a:defRPr sz="19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osta@ifsp.edu.b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hyperlink" Target="https://pt.wikipedia.org/wiki/C%C3%B3digo_G" TargetMode="Externa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https://pt.wikipedia.org/wiki/CAD/CA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t.wikipedia.org/wiki/3_dimens%C3%B5es" TargetMode="Externa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t.wikipedia.org/wiki/Ferramenta" TargetMode="Externa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hyperlink" Target="https://pt.wikipedia.org/wiki/Torno_(ferramenta)" TargetMode="Externa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13.png"/><Relationship Id="rId4" Type="http://schemas.openxmlformats.org/officeDocument/2006/relationships/hyperlink" Target="https://pt.wikipedia.org/wiki/Fresador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t.wikipedia.org/wiki/Eletroeros%C3%A3o" TargetMode="Externa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G-code" TargetMode="Externa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hyperlink" Target="https://pt.wikipedia.org/wiki/Comando_num%C3%A9rico_computadorizado"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pt.wikipedia.org/wiki/Impress%C3%A3o_3D" TargetMode="Externa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hyperlink" Target="https://pt.wikipedia.org/wiki/Firmware" TargetMode="External"/><Relationship Id="rId5" Type="http://schemas.openxmlformats.org/officeDocument/2006/relationships/hyperlink" Target="https://en.wikipedia.org/wiki/3D_printing" TargetMode="External"/><Relationship Id="rId4" Type="http://schemas.openxmlformats.org/officeDocument/2006/relationships/hyperlink" Target="https://pt.wikipedia.org/wiki/Comando_num%C3%A9rico_computadorizado"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professorcesarcosta.com.br/upload/imagens_upload/Controladores%20de%20Movimento.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professorcesarcosta.com.br/upload/imagens_upload/Apostila_CNC-1.pdf" TargetMode="External"/><Relationship Id="rId5" Type="http://schemas.openxmlformats.org/officeDocument/2006/relationships/hyperlink" Target="https://www.youtube.com/watch?v=FNYEXjRmDtI" TargetMode="Externa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NYEXjRmDtI"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9" name="Google Shape;57;p13">
            <a:extLst>
              <a:ext uri="{FF2B5EF4-FFF2-40B4-BE49-F238E27FC236}">
                <a16:creationId xmlns:a16="http://schemas.microsoft.com/office/drawing/2014/main" id="{393B59DF-93CF-4E74-B484-703E22D505ED}"/>
              </a:ext>
            </a:extLst>
          </p:cNvPr>
          <p:cNvSpPr txBox="1"/>
          <p:nvPr/>
        </p:nvSpPr>
        <p:spPr>
          <a:xfrm>
            <a:off x="796264" y="2467333"/>
            <a:ext cx="9101540" cy="775884"/>
          </a:xfrm>
          <a:prstGeom prst="rect">
            <a:avLst/>
          </a:prstGeom>
          <a:noFill/>
          <a:ln>
            <a:noFill/>
          </a:ln>
        </p:spPr>
        <p:txBody>
          <a:bodyPr spcFirstLastPara="1" wrap="square" lIns="104758" tIns="104758" rIns="104758" bIns="104758" anchor="t" anchorCtr="0">
            <a:spAutoFit/>
          </a:bodyPr>
          <a:lstStyle/>
          <a:p>
            <a:pPr algn="ctr"/>
            <a:r>
              <a:rPr lang="pt-BR" sz="3667" dirty="0"/>
              <a:t> </a:t>
            </a:r>
            <a:endParaRPr sz="3437" b="1" dirty="0"/>
          </a:p>
        </p:txBody>
      </p:sp>
      <p:sp>
        <p:nvSpPr>
          <p:cNvPr id="10" name="Google Shape;59;p13">
            <a:extLst>
              <a:ext uri="{FF2B5EF4-FFF2-40B4-BE49-F238E27FC236}">
                <a16:creationId xmlns:a16="http://schemas.microsoft.com/office/drawing/2014/main" id="{B3692A97-698A-4A06-9575-4DD96547DA5E}"/>
              </a:ext>
            </a:extLst>
          </p:cNvPr>
          <p:cNvSpPr txBox="1"/>
          <p:nvPr/>
        </p:nvSpPr>
        <p:spPr>
          <a:xfrm>
            <a:off x="1612490" y="3421062"/>
            <a:ext cx="6840946" cy="1458057"/>
          </a:xfrm>
          <a:prstGeom prst="rect">
            <a:avLst/>
          </a:prstGeom>
          <a:noFill/>
          <a:ln>
            <a:noFill/>
          </a:ln>
        </p:spPr>
        <p:txBody>
          <a:bodyPr spcFirstLastPara="1" wrap="square" lIns="104758" tIns="104758" rIns="104758" bIns="104758" anchor="t" anchorCtr="0">
            <a:spAutoFit/>
          </a:bodyPr>
          <a:lstStyle/>
          <a:p>
            <a:pPr indent="515856" algn="ctr">
              <a:lnSpc>
                <a:spcPct val="150000"/>
              </a:lnSpc>
            </a:pPr>
            <a:r>
              <a:rPr lang="pt-BR" b="1" dirty="0">
                <a:solidFill>
                  <a:srgbClr val="000000"/>
                </a:solidFill>
                <a:latin typeface="Arial" panose="020B0604020202020204" pitchFamily="34" charset="0"/>
                <a:ea typeface="Arial" panose="020B0604020202020204" pitchFamily="34" charset="0"/>
              </a:rPr>
              <a:t>Prof. Dr. Cesar da Costa </a:t>
            </a:r>
          </a:p>
          <a:p>
            <a:pPr indent="515856" algn="ctr">
              <a:lnSpc>
                <a:spcPct val="150000"/>
              </a:lnSpc>
            </a:pPr>
            <a:r>
              <a:rPr lang="pt-BR" dirty="0">
                <a:solidFill>
                  <a:srgbClr val="000000"/>
                </a:solidFill>
                <a:latin typeface="Arial" panose="020B0604020202020204" pitchFamily="34" charset="0"/>
                <a:ea typeface="Arial" panose="020B0604020202020204" pitchFamily="34" charset="0"/>
              </a:rPr>
              <a:t>E-mail:</a:t>
            </a:r>
            <a:r>
              <a:rPr lang="pt-BR" b="1" dirty="0">
                <a:solidFill>
                  <a:srgbClr val="000000"/>
                </a:solidFill>
                <a:latin typeface="Arial" panose="020B0604020202020204" pitchFamily="34" charset="0"/>
                <a:ea typeface="Arial" panose="020B0604020202020204" pitchFamily="34" charset="0"/>
              </a:rPr>
              <a:t> </a:t>
            </a:r>
            <a:r>
              <a:rPr lang="pt-BR" sz="1800" dirty="0">
                <a:effectLst/>
                <a:latin typeface="Times New Roman" panose="02020603050405020304" pitchFamily="18" charset="0"/>
                <a:ea typeface="Times New Roman" panose="02020603050405020304" pitchFamily="18" charset="0"/>
                <a:hlinkClick r:id="rId3"/>
              </a:rPr>
              <a:t>ccosta@ifsp.edu.br</a:t>
            </a:r>
            <a:endParaRPr lang="pt-BR" sz="1800" dirty="0">
              <a:effectLst/>
              <a:latin typeface="Times New Roman" panose="02020603050405020304" pitchFamily="18" charset="0"/>
              <a:ea typeface="Times New Roman" panose="02020603050405020304" pitchFamily="18" charset="0"/>
            </a:endParaRPr>
          </a:p>
          <a:p>
            <a:pPr indent="515856" algn="ctr">
              <a:lnSpc>
                <a:spcPct val="150000"/>
              </a:lnSpc>
            </a:pPr>
            <a:r>
              <a:rPr lang="pt-BR" b="1" dirty="0">
                <a:solidFill>
                  <a:srgbClr val="000000"/>
                </a:solidFill>
                <a:latin typeface="Arial" panose="020B0604020202020204" pitchFamily="34" charset="0"/>
                <a:ea typeface="Arial" panose="020B0604020202020204" pitchFamily="34" charset="0"/>
                <a:cs typeface="Arial" panose="020B0604020202020204" pitchFamily="34" charset="0"/>
              </a:rPr>
              <a:t>Site: www.professorcesarcosta.com.br </a:t>
            </a:r>
            <a:endParaRPr lang="pt-BR"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ela 2">
            <a:extLst>
              <a:ext uri="{FF2B5EF4-FFF2-40B4-BE49-F238E27FC236}">
                <a16:creationId xmlns:a16="http://schemas.microsoft.com/office/drawing/2014/main" id="{ED40F89C-EE0F-408F-92CA-D5435003F6F9}"/>
              </a:ext>
            </a:extLst>
          </p:cNvPr>
          <p:cNvGraphicFramePr>
            <a:graphicFrameLocks noGrp="1"/>
          </p:cNvGraphicFramePr>
          <p:nvPr>
            <p:extLst>
              <p:ext uri="{D42A27DB-BD31-4B8C-83A1-F6EECF244321}">
                <p14:modId xmlns:p14="http://schemas.microsoft.com/office/powerpoint/2010/main" val="4232427111"/>
              </p:ext>
            </p:extLst>
          </p:nvPr>
        </p:nvGraphicFramePr>
        <p:xfrm>
          <a:off x="1248697" y="844545"/>
          <a:ext cx="8268929" cy="786130"/>
        </p:xfrm>
        <a:graphic>
          <a:graphicData uri="http://schemas.openxmlformats.org/drawingml/2006/table">
            <a:tbl>
              <a:tblPr>
                <a:tableStyleId>{5C22544A-7EE6-4342-B048-85BDC9FD1C3A}</a:tableStyleId>
              </a:tblPr>
              <a:tblGrid>
                <a:gridCol w="8268929">
                  <a:extLst>
                    <a:ext uri="{9D8B030D-6E8A-4147-A177-3AD203B41FA5}">
                      <a16:colId xmlns:a16="http://schemas.microsoft.com/office/drawing/2014/main" val="1160088830"/>
                    </a:ext>
                  </a:extLst>
                </a:gridCol>
              </a:tblGrid>
              <a:tr h="0">
                <a:tc>
                  <a:txBody>
                    <a:bodyPr/>
                    <a:lstStyle/>
                    <a:p>
                      <a:pPr algn="ctr"/>
                      <a:r>
                        <a:rPr lang="pt-BR" sz="3600" dirty="0">
                          <a:effectLst/>
                          <a:latin typeface="Arial" panose="020B0604020202020204" pitchFamily="34" charset="0"/>
                          <a:ea typeface="Times New Roman" panose="02020603050405020304" pitchFamily="18" charset="0"/>
                          <a:cs typeface="Arial" panose="020B0604020202020204" pitchFamily="34" charset="0"/>
                        </a:rPr>
                        <a:t>SERVOMECANISMO</a:t>
                      </a:r>
                    </a:p>
                  </a:txBody>
                  <a:tcPr marL="118745" marR="118745" marT="118745" marB="118745">
                    <a:noFill/>
                  </a:tcPr>
                </a:tc>
                <a:extLst>
                  <a:ext uri="{0D108BD9-81ED-4DB2-BD59-A6C34878D82A}">
                    <a16:rowId xmlns:a16="http://schemas.microsoft.com/office/drawing/2014/main" val="874951084"/>
                  </a:ext>
                </a:extLst>
              </a:tr>
            </a:tbl>
          </a:graphicData>
        </a:graphic>
      </p:graphicFrame>
      <p:sp>
        <p:nvSpPr>
          <p:cNvPr id="4" name="Rectangle 1">
            <a:extLst>
              <a:ext uri="{FF2B5EF4-FFF2-40B4-BE49-F238E27FC236}">
                <a16:creationId xmlns:a16="http://schemas.microsoft.com/office/drawing/2014/main" id="{0DE7064A-73D5-433E-ADF5-8E3F7E675D29}"/>
              </a:ext>
            </a:extLst>
          </p:cNvPr>
          <p:cNvSpPr>
            <a:spLocks noChangeArrowheads="1"/>
          </p:cNvSpPr>
          <p:nvPr/>
        </p:nvSpPr>
        <p:spPr bwMode="auto">
          <a:xfrm>
            <a:off x="2816225" y="3924300"/>
            <a:ext cx="10477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a:ln>
                  <a:noFill/>
                </a:ln>
                <a:solidFill>
                  <a:schemeClr val="tx1"/>
                </a:solidFill>
                <a:effectLst/>
                <a:latin typeface="Arial" panose="020B0604020202020204" pitchFamily="34" charset="0"/>
              </a:rPr>
            </a:br>
            <a:endParaRPr kumimoji="0" lang="pt-BR" altLang="pt-BR" sz="1800" b="0" i="0" u="none" strike="noStrike" cap="none" normalizeH="0" baseline="0">
              <a:ln>
                <a:noFill/>
              </a:ln>
              <a:solidFill>
                <a:schemeClr val="tx1"/>
              </a:solidFill>
              <a:effectLst/>
              <a:latin typeface="Arial" panose="020B0604020202020204" pitchFamily="34" charset="0"/>
            </a:endParaRPr>
          </a:p>
        </p:txBody>
      </p:sp>
      <p:cxnSp>
        <p:nvCxnSpPr>
          <p:cNvPr id="6" name="Conector reto 5">
            <a:extLst>
              <a:ext uri="{FF2B5EF4-FFF2-40B4-BE49-F238E27FC236}">
                <a16:creationId xmlns:a16="http://schemas.microsoft.com/office/drawing/2014/main" id="{A6825E2B-F339-40CF-B782-61534647C20D}"/>
              </a:ext>
            </a:extLst>
          </p:cNvPr>
          <p:cNvCxnSpPr>
            <a:endCxn id="9" idx="3"/>
          </p:cNvCxnSpPr>
          <p:nvPr/>
        </p:nvCxnSpPr>
        <p:spPr>
          <a:xfrm>
            <a:off x="924232" y="2855275"/>
            <a:ext cx="897357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 name="Picture 3">
            <a:extLst>
              <a:ext uri="{FF2B5EF4-FFF2-40B4-BE49-F238E27FC236}">
                <a16:creationId xmlns:a16="http://schemas.microsoft.com/office/drawing/2014/main" id="{E4CD111E-D738-4CE1-8DB0-9A4DFC3C297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006" y="6231410"/>
            <a:ext cx="1888444" cy="95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a:extLst>
              <a:ext uri="{FF2B5EF4-FFF2-40B4-BE49-F238E27FC236}">
                <a16:creationId xmlns:a16="http://schemas.microsoft.com/office/drawing/2014/main" id="{AE231FE7-B814-4649-885F-03D171C19C55}"/>
              </a:ext>
            </a:extLst>
          </p:cNvPr>
          <p:cNvSpPr txBox="1"/>
          <p:nvPr/>
        </p:nvSpPr>
        <p:spPr>
          <a:xfrm>
            <a:off x="3156156" y="1991514"/>
            <a:ext cx="6105832" cy="523220"/>
          </a:xfrm>
          <a:prstGeom prst="rect">
            <a:avLst/>
          </a:prstGeom>
          <a:noFill/>
        </p:spPr>
        <p:txBody>
          <a:bodyPr wrap="square" rtlCol="0">
            <a:spAutoFit/>
          </a:bodyPr>
          <a:lstStyle/>
          <a:p>
            <a:r>
              <a:rPr lang="pt-BR" altLang="pt-BR" sz="2800" dirty="0"/>
              <a:t>Maquinas de CNC</a:t>
            </a:r>
            <a:endParaRPr lang="pt-BR" sz="2800"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2">
            <a:extLst>
              <a:ext uri="{FF2B5EF4-FFF2-40B4-BE49-F238E27FC236}">
                <a16:creationId xmlns:a16="http://schemas.microsoft.com/office/drawing/2014/main" id="{B797967D-5F15-4EDF-859F-DADC4EBD4C10}"/>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2" name="CaixaDeTexto 1">
            <a:extLst>
              <a:ext uri="{FF2B5EF4-FFF2-40B4-BE49-F238E27FC236}">
                <a16:creationId xmlns:a16="http://schemas.microsoft.com/office/drawing/2014/main" id="{E78F33D9-EDC4-4D65-A4B3-2528A8676234}"/>
              </a:ext>
            </a:extLst>
          </p:cNvPr>
          <p:cNvSpPr txBox="1"/>
          <p:nvPr/>
        </p:nvSpPr>
        <p:spPr>
          <a:xfrm>
            <a:off x="841734" y="1282038"/>
            <a:ext cx="8408060" cy="487954"/>
          </a:xfrm>
          <a:prstGeom prst="rect">
            <a:avLst/>
          </a:prstGeom>
          <a:noFill/>
        </p:spPr>
        <p:txBody>
          <a:bodyPr>
            <a:spAutoFit/>
          </a:bodyPr>
          <a:lstStyle/>
          <a:p>
            <a:pPr marL="367280" indent="-367280" algn="just">
              <a:buFont typeface="Wingdings" panose="05000000000000000000" pitchFamily="2" charset="2"/>
              <a:buChar char="q"/>
              <a:defRPr/>
            </a:pPr>
            <a:r>
              <a:rPr lang="pt-BR" sz="2571" dirty="0"/>
              <a:t>Histórico </a:t>
            </a:r>
          </a:p>
        </p:txBody>
      </p:sp>
      <p:sp>
        <p:nvSpPr>
          <p:cNvPr id="3" name="CaixaDeTexto 2">
            <a:extLst>
              <a:ext uri="{FF2B5EF4-FFF2-40B4-BE49-F238E27FC236}">
                <a16:creationId xmlns:a16="http://schemas.microsoft.com/office/drawing/2014/main" id="{9D852799-6202-46F0-92D6-9D63500D3113}"/>
              </a:ext>
            </a:extLst>
          </p:cNvPr>
          <p:cNvSpPr txBox="1"/>
          <p:nvPr/>
        </p:nvSpPr>
        <p:spPr>
          <a:xfrm>
            <a:off x="996744" y="2207261"/>
            <a:ext cx="8715394" cy="2070439"/>
          </a:xfrm>
          <a:prstGeom prst="rect">
            <a:avLst/>
          </a:prstGeom>
          <a:noFill/>
        </p:spPr>
        <p:txBody>
          <a:bodyPr wrap="square" rtlCol="0">
            <a:spAutoFit/>
          </a:bodyPr>
          <a:lstStyle/>
          <a:p>
            <a:pPr marL="306067" indent="-306067" algn="just">
              <a:buFont typeface="Wingdings" panose="05000000000000000000" pitchFamily="2" charset="2"/>
              <a:buChar char="v"/>
            </a:pPr>
            <a:r>
              <a:rPr lang="pt-BR" sz="2571" dirty="0"/>
              <a:t>Os primeiros esforços para a aplicação de comando numérico em máquinas operatrizes tiveram início em 1949, no Laboratório de Servo Mecanismo do Instituto de Tecnologia de Massachussets (M.I.T), associado a U.S. Air Force e Parsons Corporation of Traverse City, de Michigan.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2">
            <a:extLst>
              <a:ext uri="{FF2B5EF4-FFF2-40B4-BE49-F238E27FC236}">
                <a16:creationId xmlns:a16="http://schemas.microsoft.com/office/drawing/2014/main" id="{B797967D-5F15-4EDF-859F-DADC4EBD4C10}"/>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2" name="CaixaDeTexto 1">
            <a:extLst>
              <a:ext uri="{FF2B5EF4-FFF2-40B4-BE49-F238E27FC236}">
                <a16:creationId xmlns:a16="http://schemas.microsoft.com/office/drawing/2014/main" id="{E78F33D9-EDC4-4D65-A4B3-2528A8676234}"/>
              </a:ext>
            </a:extLst>
          </p:cNvPr>
          <p:cNvSpPr txBox="1"/>
          <p:nvPr/>
        </p:nvSpPr>
        <p:spPr>
          <a:xfrm>
            <a:off x="841734" y="1282038"/>
            <a:ext cx="8408060" cy="487954"/>
          </a:xfrm>
          <a:prstGeom prst="rect">
            <a:avLst/>
          </a:prstGeom>
          <a:noFill/>
        </p:spPr>
        <p:txBody>
          <a:bodyPr>
            <a:spAutoFit/>
          </a:bodyPr>
          <a:lstStyle/>
          <a:p>
            <a:pPr marL="367280" indent="-367280" algn="just">
              <a:buFont typeface="Wingdings" panose="05000000000000000000" pitchFamily="2" charset="2"/>
              <a:buChar char="q"/>
              <a:defRPr/>
            </a:pPr>
            <a:r>
              <a:rPr lang="pt-BR" sz="2571" dirty="0"/>
              <a:t>Histórico </a:t>
            </a:r>
          </a:p>
        </p:txBody>
      </p:sp>
      <p:sp>
        <p:nvSpPr>
          <p:cNvPr id="3" name="CaixaDeTexto 2">
            <a:extLst>
              <a:ext uri="{FF2B5EF4-FFF2-40B4-BE49-F238E27FC236}">
                <a16:creationId xmlns:a16="http://schemas.microsoft.com/office/drawing/2014/main" id="{9D852799-6202-46F0-92D6-9D63500D3113}"/>
              </a:ext>
            </a:extLst>
          </p:cNvPr>
          <p:cNvSpPr txBox="1"/>
          <p:nvPr/>
        </p:nvSpPr>
        <p:spPr>
          <a:xfrm>
            <a:off x="996744" y="2207261"/>
            <a:ext cx="8715394" cy="2466060"/>
          </a:xfrm>
          <a:prstGeom prst="rect">
            <a:avLst/>
          </a:prstGeom>
          <a:noFill/>
        </p:spPr>
        <p:txBody>
          <a:bodyPr wrap="square" rtlCol="0">
            <a:spAutoFit/>
          </a:bodyPr>
          <a:lstStyle/>
          <a:p>
            <a:pPr marL="306067" indent="-306067" algn="just">
              <a:buFont typeface="Wingdings" panose="05000000000000000000" pitchFamily="2" charset="2"/>
              <a:buChar char="v"/>
            </a:pPr>
            <a:r>
              <a:rPr lang="pt-BR" sz="2571" dirty="0"/>
              <a:t>Uma fresadora de três eixos – Hydrotel, da Cincinnati Milling Machine Company, foi escolhida para a experiência. Os controles de copiagem foram removidos e a máquina foi aparelhada com equipamento de comando numérico. O trabalho desenvolvido pelo M.I.T. resultou numa excelente demonstração de praticabilidade, em março de 1952.</a:t>
            </a:r>
          </a:p>
        </p:txBody>
      </p:sp>
    </p:spTree>
    <p:custDataLst>
      <p:tags r:id="rId1"/>
    </p:custDataLst>
    <p:extLst>
      <p:ext uri="{BB962C8B-B14F-4D97-AF65-F5344CB8AC3E}">
        <p14:creationId xmlns:p14="http://schemas.microsoft.com/office/powerpoint/2010/main" val="422245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2">
            <a:extLst>
              <a:ext uri="{FF2B5EF4-FFF2-40B4-BE49-F238E27FC236}">
                <a16:creationId xmlns:a16="http://schemas.microsoft.com/office/drawing/2014/main" id="{B797967D-5F15-4EDF-859F-DADC4EBD4C10}"/>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2" name="CaixaDeTexto 1">
            <a:extLst>
              <a:ext uri="{FF2B5EF4-FFF2-40B4-BE49-F238E27FC236}">
                <a16:creationId xmlns:a16="http://schemas.microsoft.com/office/drawing/2014/main" id="{E78F33D9-EDC4-4D65-A4B3-2528A8676234}"/>
              </a:ext>
            </a:extLst>
          </p:cNvPr>
          <p:cNvSpPr txBox="1"/>
          <p:nvPr/>
        </p:nvSpPr>
        <p:spPr>
          <a:xfrm>
            <a:off x="841734" y="1282038"/>
            <a:ext cx="8408060" cy="487954"/>
          </a:xfrm>
          <a:prstGeom prst="rect">
            <a:avLst/>
          </a:prstGeom>
          <a:noFill/>
        </p:spPr>
        <p:txBody>
          <a:bodyPr>
            <a:spAutoFit/>
          </a:bodyPr>
          <a:lstStyle/>
          <a:p>
            <a:pPr marL="367280" indent="-367280" algn="just">
              <a:buFont typeface="Wingdings" panose="05000000000000000000" pitchFamily="2" charset="2"/>
              <a:buChar char="q"/>
              <a:defRPr/>
            </a:pPr>
            <a:r>
              <a:rPr lang="pt-BR" altLang="pt-BR" sz="2571" dirty="0">
                <a:cs typeface="Times New Roman" panose="02020603050405020304" pitchFamily="18" charset="0"/>
              </a:rPr>
              <a:t>Controle Numérico CN</a:t>
            </a:r>
            <a:r>
              <a:rPr lang="pt-BR" sz="2571" dirty="0"/>
              <a:t> </a:t>
            </a:r>
          </a:p>
        </p:txBody>
      </p:sp>
      <p:sp>
        <p:nvSpPr>
          <p:cNvPr id="4" name="CaixaDeTexto 3">
            <a:extLst>
              <a:ext uri="{FF2B5EF4-FFF2-40B4-BE49-F238E27FC236}">
                <a16:creationId xmlns:a16="http://schemas.microsoft.com/office/drawing/2014/main" id="{B4F56EA0-B848-4BE6-AE65-2297C70E97BC}"/>
              </a:ext>
            </a:extLst>
          </p:cNvPr>
          <p:cNvSpPr txBox="1"/>
          <p:nvPr/>
        </p:nvSpPr>
        <p:spPr>
          <a:xfrm>
            <a:off x="996744" y="2284389"/>
            <a:ext cx="8408060" cy="2466060"/>
          </a:xfrm>
          <a:prstGeom prst="rect">
            <a:avLst/>
          </a:prstGeom>
          <a:noFill/>
        </p:spPr>
        <p:txBody>
          <a:bodyPr wrap="square" rtlCol="0">
            <a:spAutoFit/>
          </a:bodyPr>
          <a:lstStyle/>
          <a:p>
            <a:pPr marL="367280" indent="-367280" algn="just">
              <a:buFont typeface="Wingdings" panose="05000000000000000000" pitchFamily="2" charset="2"/>
              <a:buChar char="v"/>
            </a:pPr>
            <a:r>
              <a:rPr lang="pt-BR" sz="2571" dirty="0"/>
              <a:t>A partir de novembro de 1958, equipamentos com controles de posicionamento de ponto a ponto e geração contínua de contornos, foram melhorados com o acréscimo do trocador automático de ferramentas, o qual foi desenvolvido em meados de 1956, por uma fábrica de usinagem de metais para seu próprio uso.</a:t>
            </a:r>
          </a:p>
        </p:txBody>
      </p:sp>
    </p:spTree>
    <p:custDataLst>
      <p:tags r:id="rId1"/>
    </p:custDataLst>
    <p:extLst>
      <p:ext uri="{BB962C8B-B14F-4D97-AF65-F5344CB8AC3E}">
        <p14:creationId xmlns:p14="http://schemas.microsoft.com/office/powerpoint/2010/main" val="1510387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2">
            <a:extLst>
              <a:ext uri="{FF2B5EF4-FFF2-40B4-BE49-F238E27FC236}">
                <a16:creationId xmlns:a16="http://schemas.microsoft.com/office/drawing/2014/main" id="{B797967D-5F15-4EDF-859F-DADC4EBD4C10}"/>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2" name="CaixaDeTexto 1">
            <a:extLst>
              <a:ext uri="{FF2B5EF4-FFF2-40B4-BE49-F238E27FC236}">
                <a16:creationId xmlns:a16="http://schemas.microsoft.com/office/drawing/2014/main" id="{E78F33D9-EDC4-4D65-A4B3-2528A8676234}"/>
              </a:ext>
            </a:extLst>
          </p:cNvPr>
          <p:cNvSpPr txBox="1"/>
          <p:nvPr/>
        </p:nvSpPr>
        <p:spPr>
          <a:xfrm>
            <a:off x="841734" y="1282038"/>
            <a:ext cx="8408060" cy="487954"/>
          </a:xfrm>
          <a:prstGeom prst="rect">
            <a:avLst/>
          </a:prstGeom>
          <a:noFill/>
        </p:spPr>
        <p:txBody>
          <a:bodyPr>
            <a:spAutoFit/>
          </a:bodyPr>
          <a:lstStyle/>
          <a:p>
            <a:pPr marL="367280" indent="-367280" algn="just">
              <a:buFont typeface="Wingdings" panose="05000000000000000000" pitchFamily="2" charset="2"/>
              <a:buChar char="q"/>
              <a:defRPr/>
            </a:pPr>
            <a:r>
              <a:rPr lang="pt-BR" altLang="pt-BR" sz="2571" dirty="0">
                <a:cs typeface="Times New Roman" panose="02020603050405020304" pitchFamily="18" charset="0"/>
              </a:rPr>
              <a:t>Controle Numérico CN</a:t>
            </a:r>
            <a:r>
              <a:rPr lang="pt-BR" sz="2571" dirty="0"/>
              <a:t> </a:t>
            </a:r>
          </a:p>
        </p:txBody>
      </p:sp>
      <p:sp>
        <p:nvSpPr>
          <p:cNvPr id="4" name="CaixaDeTexto 3">
            <a:extLst>
              <a:ext uri="{FF2B5EF4-FFF2-40B4-BE49-F238E27FC236}">
                <a16:creationId xmlns:a16="http://schemas.microsoft.com/office/drawing/2014/main" id="{B4F56EA0-B848-4BE6-AE65-2297C70E97BC}"/>
              </a:ext>
            </a:extLst>
          </p:cNvPr>
          <p:cNvSpPr txBox="1"/>
          <p:nvPr/>
        </p:nvSpPr>
        <p:spPr>
          <a:xfrm>
            <a:off x="996744" y="2284389"/>
            <a:ext cx="8408060" cy="2070439"/>
          </a:xfrm>
          <a:prstGeom prst="rect">
            <a:avLst/>
          </a:prstGeom>
          <a:noFill/>
        </p:spPr>
        <p:txBody>
          <a:bodyPr wrap="square" rtlCol="0">
            <a:spAutoFit/>
          </a:bodyPr>
          <a:lstStyle/>
          <a:p>
            <a:pPr marL="367280" indent="-367280" algn="just">
              <a:buFont typeface="Wingdings" panose="05000000000000000000" pitchFamily="2" charset="2"/>
              <a:buChar char="v"/>
            </a:pPr>
            <a:r>
              <a:rPr lang="pt-BR" sz="2571" dirty="0"/>
              <a:t>A primeira linguagem de programação de máquinas foi o APT (Automatically Programed Tool) pelo MIT em 1956. Já no final de 1962, todos os maiores fabricantes de máquinas ferramentas estavam empenhados na fabricação de máquinas com comando numérico – CN.</a:t>
            </a:r>
          </a:p>
        </p:txBody>
      </p:sp>
    </p:spTree>
    <p:custDataLst>
      <p:tags r:id="rId1"/>
    </p:custDataLst>
    <p:extLst>
      <p:ext uri="{BB962C8B-B14F-4D97-AF65-F5344CB8AC3E}">
        <p14:creationId xmlns:p14="http://schemas.microsoft.com/office/powerpoint/2010/main" val="1861800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2">
            <a:extLst>
              <a:ext uri="{FF2B5EF4-FFF2-40B4-BE49-F238E27FC236}">
                <a16:creationId xmlns:a16="http://schemas.microsoft.com/office/drawing/2014/main" id="{B797967D-5F15-4EDF-859F-DADC4EBD4C10}"/>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2" name="CaixaDeTexto 1">
            <a:extLst>
              <a:ext uri="{FF2B5EF4-FFF2-40B4-BE49-F238E27FC236}">
                <a16:creationId xmlns:a16="http://schemas.microsoft.com/office/drawing/2014/main" id="{E78F33D9-EDC4-4D65-A4B3-2528A8676234}"/>
              </a:ext>
            </a:extLst>
          </p:cNvPr>
          <p:cNvSpPr txBox="1"/>
          <p:nvPr/>
        </p:nvSpPr>
        <p:spPr>
          <a:xfrm>
            <a:off x="841734" y="1282038"/>
            <a:ext cx="8408060" cy="487954"/>
          </a:xfrm>
          <a:prstGeom prst="rect">
            <a:avLst/>
          </a:prstGeom>
          <a:noFill/>
        </p:spPr>
        <p:txBody>
          <a:bodyPr>
            <a:spAutoFit/>
          </a:bodyPr>
          <a:lstStyle/>
          <a:p>
            <a:pPr marL="367280" indent="-367280" algn="just">
              <a:buFont typeface="Wingdings" panose="05000000000000000000" pitchFamily="2" charset="2"/>
              <a:buChar char="q"/>
              <a:defRPr/>
            </a:pPr>
            <a:r>
              <a:rPr lang="pt-BR" sz="2571" dirty="0"/>
              <a:t>Histórico </a:t>
            </a:r>
          </a:p>
        </p:txBody>
      </p:sp>
      <p:sp>
        <p:nvSpPr>
          <p:cNvPr id="3" name="CaixaDeTexto 2">
            <a:extLst>
              <a:ext uri="{FF2B5EF4-FFF2-40B4-BE49-F238E27FC236}">
                <a16:creationId xmlns:a16="http://schemas.microsoft.com/office/drawing/2014/main" id="{D481F671-2224-4C90-B426-62E3BF83343A}"/>
              </a:ext>
            </a:extLst>
          </p:cNvPr>
          <p:cNvSpPr txBox="1"/>
          <p:nvPr/>
        </p:nvSpPr>
        <p:spPr>
          <a:xfrm>
            <a:off x="919949" y="2053006"/>
            <a:ext cx="8869316" cy="4444165"/>
          </a:xfrm>
          <a:prstGeom prst="rect">
            <a:avLst/>
          </a:prstGeom>
          <a:noFill/>
        </p:spPr>
        <p:txBody>
          <a:bodyPr wrap="square" rtlCol="0">
            <a:spAutoFit/>
          </a:bodyPr>
          <a:lstStyle/>
          <a:p>
            <a:pPr marL="367280" indent="-367280" algn="just">
              <a:buFont typeface="Wingdings" panose="05000000000000000000" pitchFamily="2" charset="2"/>
              <a:buChar char="v"/>
            </a:pPr>
            <a:r>
              <a:rPr lang="pt-BR" sz="2571" dirty="0"/>
              <a:t>Já nos anos 70 foram introduzidas as máquinas CNC que passaram a depender menos da parte de “hardware”, essencial nos circuitos das máquinas anteriores dos anos 60, e ter seu funcionamento baseado muito mais no “software”. </a:t>
            </a:r>
          </a:p>
          <a:p>
            <a:pPr algn="just"/>
            <a:endParaRPr lang="pt-BR" sz="2571" dirty="0"/>
          </a:p>
          <a:p>
            <a:pPr algn="just"/>
            <a:endParaRPr lang="pt-BR" sz="2571" dirty="0"/>
          </a:p>
          <a:p>
            <a:pPr marL="367280" indent="-367280" algn="just">
              <a:buFont typeface="Wingdings" panose="05000000000000000000" pitchFamily="2" charset="2"/>
              <a:buChar char="v"/>
            </a:pPr>
            <a:r>
              <a:rPr lang="pt-BR" sz="2571" dirty="0"/>
              <a:t>Os avanços substituíram a entrada manual de dados e as fitas perfuradas por armazenamento em disquete dos programas ou comunicação remota, e atualmente é possível inserir dados na máquina a partir de uma grande variedade de programas e linguagens.</a:t>
            </a:r>
          </a:p>
        </p:txBody>
      </p:sp>
    </p:spTree>
    <p:custDataLst>
      <p:tags r:id="rId1"/>
    </p:custDataLst>
    <p:extLst>
      <p:ext uri="{BB962C8B-B14F-4D97-AF65-F5344CB8AC3E}">
        <p14:creationId xmlns:p14="http://schemas.microsoft.com/office/powerpoint/2010/main" val="3271738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2">
            <a:extLst>
              <a:ext uri="{FF2B5EF4-FFF2-40B4-BE49-F238E27FC236}">
                <a16:creationId xmlns:a16="http://schemas.microsoft.com/office/drawing/2014/main" id="{B797967D-5F15-4EDF-859F-DADC4EBD4C10}"/>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2" name="CaixaDeTexto 1">
            <a:extLst>
              <a:ext uri="{FF2B5EF4-FFF2-40B4-BE49-F238E27FC236}">
                <a16:creationId xmlns:a16="http://schemas.microsoft.com/office/drawing/2014/main" id="{E78F33D9-EDC4-4D65-A4B3-2528A8676234}"/>
              </a:ext>
            </a:extLst>
          </p:cNvPr>
          <p:cNvSpPr txBox="1"/>
          <p:nvPr/>
        </p:nvSpPr>
        <p:spPr>
          <a:xfrm>
            <a:off x="841734" y="1282038"/>
            <a:ext cx="8408060" cy="3652923"/>
          </a:xfrm>
          <a:prstGeom prst="rect">
            <a:avLst/>
          </a:prstGeom>
          <a:noFill/>
        </p:spPr>
        <p:txBody>
          <a:bodyPr>
            <a:spAutoFit/>
          </a:bodyPr>
          <a:lstStyle/>
          <a:p>
            <a:pPr marL="367280" indent="-367280" algn="just">
              <a:buFont typeface="Wingdings" panose="05000000000000000000" pitchFamily="2" charset="2"/>
              <a:buChar char="q"/>
              <a:defRPr/>
            </a:pPr>
            <a:r>
              <a:rPr lang="pt-BR" sz="2571" dirty="0"/>
              <a:t>Permite o controle simultâneo de vários eixos, através de uma lista de movimentos escrita num código específico (</a:t>
            </a:r>
            <a:r>
              <a:rPr lang="pt-BR" sz="2571" dirty="0">
                <a:hlinkClick r:id="rId3" tooltip="Código G"/>
              </a:rPr>
              <a:t>código G</a:t>
            </a:r>
            <a:r>
              <a:rPr lang="pt-BR" sz="2571" dirty="0"/>
              <a:t>). </a:t>
            </a:r>
          </a:p>
          <a:p>
            <a:pPr>
              <a:defRPr/>
            </a:pPr>
            <a:endParaRPr lang="pt-BR" sz="2571" dirty="0"/>
          </a:p>
          <a:p>
            <a:pPr>
              <a:defRPr/>
            </a:pPr>
            <a:endParaRPr lang="pt-BR" sz="2571" dirty="0"/>
          </a:p>
          <a:p>
            <a:pPr marL="367280" indent="-367280" algn="just">
              <a:buFont typeface="Wingdings" panose="05000000000000000000" pitchFamily="2" charset="2"/>
              <a:buChar char="q"/>
              <a:defRPr/>
            </a:pPr>
            <a:r>
              <a:rPr lang="pt-BR" sz="2571" dirty="0"/>
              <a:t>Com isso atingiu-se o objetivo de confecção de peças complexas, seriadas e/ou de grande precisão, especialmente quando usada em conjunto com os atuais programas </a:t>
            </a:r>
            <a:r>
              <a:rPr lang="pt-BR" sz="2571" dirty="0">
                <a:hlinkClick r:id="rId4" tooltip="CAD/CAM"/>
              </a:rPr>
              <a:t>CAD/CAM</a:t>
            </a:r>
            <a:r>
              <a:rPr lang="pt-BR" sz="2571" dirty="0"/>
              <a:t>. </a:t>
            </a:r>
          </a:p>
        </p:txBody>
      </p:sp>
    </p:spTree>
    <p:custDataLst>
      <p:tags r:id="rId1"/>
    </p:custDataLst>
    <p:extLst>
      <p:ext uri="{BB962C8B-B14F-4D97-AF65-F5344CB8AC3E}">
        <p14:creationId xmlns:p14="http://schemas.microsoft.com/office/powerpoint/2010/main" val="1691609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2">
            <a:extLst>
              <a:ext uri="{FF2B5EF4-FFF2-40B4-BE49-F238E27FC236}">
                <a16:creationId xmlns:a16="http://schemas.microsoft.com/office/drawing/2014/main" id="{F789EEAF-F16B-4D89-9BD1-6FEE33259772}"/>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3" name="CaixaDeTexto 2">
            <a:extLst>
              <a:ext uri="{FF2B5EF4-FFF2-40B4-BE49-F238E27FC236}">
                <a16:creationId xmlns:a16="http://schemas.microsoft.com/office/drawing/2014/main" id="{414A0CF2-F773-44C4-90D0-1C6B323C95B3}"/>
              </a:ext>
            </a:extLst>
          </p:cNvPr>
          <p:cNvSpPr txBox="1"/>
          <p:nvPr/>
        </p:nvSpPr>
        <p:spPr>
          <a:xfrm>
            <a:off x="841735" y="1282038"/>
            <a:ext cx="8561089" cy="5366597"/>
          </a:xfrm>
          <a:prstGeom prst="rect">
            <a:avLst/>
          </a:prstGeom>
          <a:noFill/>
        </p:spPr>
        <p:txBody>
          <a:bodyPr>
            <a:spAutoFit/>
          </a:bodyPr>
          <a:lstStyle/>
          <a:p>
            <a:pPr marL="367280" indent="-367280" algn="just">
              <a:buFont typeface="Wingdings" panose="05000000000000000000" pitchFamily="2" charset="2"/>
              <a:buChar char="q"/>
              <a:defRPr/>
            </a:pPr>
            <a:r>
              <a:rPr lang="pt-BR" sz="2142" dirty="0"/>
              <a:t>A introdução do CNC na indústria mudou radicalmente os processos industriais. Perfis de alta complexidade são facilmente usinados. </a:t>
            </a:r>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r>
              <a:rPr lang="pt-BR" sz="2142" dirty="0"/>
              <a:t>Estruturas em </a:t>
            </a:r>
            <a:r>
              <a:rPr lang="pt-BR" sz="2142" dirty="0">
                <a:hlinkClick r:id="rId3" tooltip="3 dimensões"/>
              </a:rPr>
              <a:t>3 dimensões</a:t>
            </a:r>
            <a:r>
              <a:rPr lang="pt-BR" sz="2142" dirty="0"/>
              <a:t> tornam-se relativamente fáceis de produzir e o número de passos no processo com intervenção de operadores é drasticamente reduzido. </a:t>
            </a:r>
          </a:p>
          <a:p>
            <a:pPr algn="just">
              <a:defRPr/>
            </a:pPr>
            <a:endParaRPr lang="pt-BR" sz="2142" dirty="0"/>
          </a:p>
          <a:p>
            <a:pPr algn="just">
              <a:defRPr/>
            </a:pPr>
            <a:endParaRPr lang="pt-BR" sz="2142" dirty="0"/>
          </a:p>
          <a:p>
            <a:pPr marL="367280" indent="-367280" algn="just">
              <a:buFont typeface="Wingdings" panose="05000000000000000000" pitchFamily="2" charset="2"/>
              <a:buChar char="q"/>
              <a:defRPr/>
            </a:pPr>
            <a:r>
              <a:rPr lang="pt-BR" sz="2142" dirty="0"/>
              <a:t>O CNC reduziu também o número de erros humanos (o que aumenta a qualidade dos produtos diminuindo retrabalho e desperdício), agilizou as linhas de montagens e tornou-as mais flexíveis, pois a mesma linha de montagens pode agora ser adaptada para produzir outro produto num tempo muito mais curto se comparados os processos tradicionais de produção.</a:t>
            </a:r>
          </a:p>
          <a:p>
            <a:pPr algn="just">
              <a:defRPr/>
            </a:pPr>
            <a:endParaRPr lang="pt-BR" sz="2142" dirty="0"/>
          </a:p>
          <a:p>
            <a:pPr algn="just">
              <a:defRPr/>
            </a:pPr>
            <a:endParaRPr lang="pt-BR" sz="2142"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2">
            <a:extLst>
              <a:ext uri="{FF2B5EF4-FFF2-40B4-BE49-F238E27FC236}">
                <a16:creationId xmlns:a16="http://schemas.microsoft.com/office/drawing/2014/main" id="{F789EEAF-F16B-4D89-9BD1-6FEE33259772}"/>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pic>
        <p:nvPicPr>
          <p:cNvPr id="2" name="Imagem 1">
            <a:extLst>
              <a:ext uri="{FF2B5EF4-FFF2-40B4-BE49-F238E27FC236}">
                <a16:creationId xmlns:a16="http://schemas.microsoft.com/office/drawing/2014/main" id="{F782F39B-D02B-4591-AD40-BAD178F8121B}"/>
              </a:ext>
            </a:extLst>
          </p:cNvPr>
          <p:cNvPicPr>
            <a:picLocks noChangeAspect="1"/>
          </p:cNvPicPr>
          <p:nvPr/>
        </p:nvPicPr>
        <p:blipFill>
          <a:blip r:embed="rId3"/>
          <a:stretch>
            <a:fillRect/>
          </a:stretch>
        </p:blipFill>
        <p:spPr>
          <a:xfrm>
            <a:off x="1382382" y="1358860"/>
            <a:ext cx="7457727" cy="4087183"/>
          </a:xfrm>
          <a:prstGeom prst="rect">
            <a:avLst/>
          </a:prstGeom>
        </p:spPr>
      </p:pic>
      <p:sp>
        <p:nvSpPr>
          <p:cNvPr id="4" name="CaixaDeTexto 3">
            <a:extLst>
              <a:ext uri="{FF2B5EF4-FFF2-40B4-BE49-F238E27FC236}">
                <a16:creationId xmlns:a16="http://schemas.microsoft.com/office/drawing/2014/main" id="{6F4F0BA1-BF0D-4ABC-9939-BB9FE71B64E1}"/>
              </a:ext>
            </a:extLst>
          </p:cNvPr>
          <p:cNvSpPr txBox="1"/>
          <p:nvPr/>
        </p:nvSpPr>
        <p:spPr>
          <a:xfrm>
            <a:off x="1150999" y="6140758"/>
            <a:ext cx="8484012" cy="685701"/>
          </a:xfrm>
          <a:prstGeom prst="rect">
            <a:avLst/>
          </a:prstGeom>
          <a:noFill/>
        </p:spPr>
        <p:txBody>
          <a:bodyPr wrap="square" rtlCol="0">
            <a:spAutoFit/>
          </a:bodyPr>
          <a:lstStyle/>
          <a:p>
            <a:r>
              <a:rPr lang="pt-BR" sz="1928" dirty="0">
                <a:latin typeface="Calibri" panose="020F0502020204030204" pitchFamily="34" charset="0"/>
                <a:ea typeface="Calibri" panose="020F0502020204030204" pitchFamily="34" charset="0"/>
                <a:cs typeface="Times New Roman" panose="02020603050405020304" pitchFamily="18" charset="0"/>
              </a:rPr>
              <a:t>https://www.youtube.com/watch?v=-Qn-KCU4cWU</a:t>
            </a:r>
          </a:p>
          <a:p>
            <a:endParaRPr lang="pt-BR" sz="1928" dirty="0"/>
          </a:p>
        </p:txBody>
      </p:sp>
    </p:spTree>
    <p:custDataLst>
      <p:tags r:id="rId1"/>
    </p:custDataLst>
    <p:extLst>
      <p:ext uri="{BB962C8B-B14F-4D97-AF65-F5344CB8AC3E}">
        <p14:creationId xmlns:p14="http://schemas.microsoft.com/office/powerpoint/2010/main" val="3852904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2">
            <a:extLst>
              <a:ext uri="{FF2B5EF4-FFF2-40B4-BE49-F238E27FC236}">
                <a16:creationId xmlns:a16="http://schemas.microsoft.com/office/drawing/2014/main" id="{3034C8E4-4903-4C76-8B7D-17659C1296AC}"/>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Como funciona o controle numérico</a:t>
            </a:r>
          </a:p>
        </p:txBody>
      </p:sp>
      <p:sp>
        <p:nvSpPr>
          <p:cNvPr id="2" name="CaixaDeTexto 1">
            <a:extLst>
              <a:ext uri="{FF2B5EF4-FFF2-40B4-BE49-F238E27FC236}">
                <a16:creationId xmlns:a16="http://schemas.microsoft.com/office/drawing/2014/main" id="{C5120B5A-18D3-4129-9635-02EAC934E1C0}"/>
              </a:ext>
            </a:extLst>
          </p:cNvPr>
          <p:cNvSpPr txBox="1"/>
          <p:nvPr/>
        </p:nvSpPr>
        <p:spPr>
          <a:xfrm>
            <a:off x="841734" y="1744523"/>
            <a:ext cx="8637602" cy="4761047"/>
          </a:xfrm>
          <a:prstGeom prst="rect">
            <a:avLst/>
          </a:prstGeom>
          <a:noFill/>
        </p:spPr>
        <p:txBody>
          <a:bodyPr>
            <a:spAutoFit/>
          </a:bodyPr>
          <a:lstStyle/>
          <a:p>
            <a:pPr marL="367280" indent="-367280" algn="just">
              <a:lnSpc>
                <a:spcPct val="107000"/>
              </a:lnSpc>
              <a:spcAft>
                <a:spcPts val="857"/>
              </a:spcAft>
              <a:buFont typeface="Wingdings" panose="05000000000000000000" pitchFamily="2" charset="2"/>
              <a:buChar char="q"/>
              <a:defRPr/>
            </a:pPr>
            <a:r>
              <a:rPr lang="pt-BR" sz="2142" dirty="0">
                <a:latin typeface="Arial" panose="020B0604020202020204" pitchFamily="34" charset="0"/>
                <a:ea typeface="Calibri" panose="020F0502020204030204" pitchFamily="34" charset="0"/>
                <a:cs typeface="Arial" panose="020B0604020202020204" pitchFamily="34" charset="0"/>
              </a:rPr>
              <a:t>Primeiro, os códigos são inseridos no programa. A máquina é então carregada e executará toda a operação definida pelos comandos. </a:t>
            </a:r>
          </a:p>
          <a:p>
            <a:pPr algn="just">
              <a:lnSpc>
                <a:spcPct val="107000"/>
              </a:lnSpc>
              <a:spcAft>
                <a:spcPts val="857"/>
              </a:spcAft>
              <a:defRPr/>
            </a:pPr>
            <a:endParaRPr lang="pt-BR" sz="2142" dirty="0">
              <a:latin typeface="Arial" panose="020B0604020202020204" pitchFamily="34" charset="0"/>
              <a:ea typeface="Calibri" panose="020F0502020204030204" pitchFamily="34" charset="0"/>
              <a:cs typeface="Arial" panose="020B0604020202020204" pitchFamily="34" charset="0"/>
            </a:endParaRPr>
          </a:p>
          <a:p>
            <a:pPr marL="367280" indent="-367280" algn="just">
              <a:lnSpc>
                <a:spcPct val="107000"/>
              </a:lnSpc>
              <a:spcAft>
                <a:spcPts val="857"/>
              </a:spcAft>
              <a:buFont typeface="Wingdings" panose="05000000000000000000" pitchFamily="2" charset="2"/>
              <a:buChar char="q"/>
              <a:defRPr/>
            </a:pPr>
            <a:r>
              <a:rPr lang="pt-BR" sz="2142" dirty="0">
                <a:latin typeface="Arial" panose="020B0604020202020204" pitchFamily="34" charset="0"/>
                <a:ea typeface="Calibri" panose="020F0502020204030204" pitchFamily="34" charset="0"/>
                <a:cs typeface="Arial" panose="020B0604020202020204" pitchFamily="34" charset="0"/>
              </a:rPr>
              <a:t>O programa fornece algumas figuras que se referem ao movimento nos eixos: a primeira figura é o eixo X, a segunda o eixo Y e a terceira o eixo Z.</a:t>
            </a:r>
          </a:p>
          <a:p>
            <a:pPr algn="just">
              <a:lnSpc>
                <a:spcPct val="107000"/>
              </a:lnSpc>
              <a:spcAft>
                <a:spcPts val="857"/>
              </a:spcAft>
              <a:defRPr/>
            </a:pPr>
            <a:r>
              <a:rPr lang="pt-BR" sz="2142" dirty="0">
                <a:latin typeface="Arial" panose="020B0604020202020204" pitchFamily="34" charset="0"/>
                <a:ea typeface="Calibri" panose="020F0502020204030204" pitchFamily="34" charset="0"/>
                <a:cs typeface="Arial" panose="020B0604020202020204" pitchFamily="34" charset="0"/>
              </a:rPr>
              <a:t> </a:t>
            </a:r>
          </a:p>
          <a:p>
            <a:pPr marL="367280" indent="-367280" algn="just">
              <a:lnSpc>
                <a:spcPct val="107000"/>
              </a:lnSpc>
              <a:spcAft>
                <a:spcPts val="857"/>
              </a:spcAft>
              <a:buFont typeface="Wingdings" panose="05000000000000000000" pitchFamily="2" charset="2"/>
              <a:buChar char="q"/>
              <a:defRPr/>
            </a:pPr>
            <a:r>
              <a:rPr lang="pt-BR" sz="2142" dirty="0">
                <a:latin typeface="Arial" panose="020B0604020202020204" pitchFamily="34" charset="0"/>
                <a:ea typeface="Calibri" panose="020F0502020204030204" pitchFamily="34" charset="0"/>
                <a:cs typeface="Arial" panose="020B0604020202020204" pitchFamily="34" charset="0"/>
              </a:rPr>
              <a:t>Portanto, o CNC controla as coordenadas e a forma de movimentação. A grande vantagem é que, na usinagem, podemos obter produtos totalmente customizados às necessidades do cliente.</a:t>
            </a:r>
            <a:endParaRPr lang="pt-BR" sz="1928"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2">
            <a:extLst>
              <a:ext uri="{FF2B5EF4-FFF2-40B4-BE49-F238E27FC236}">
                <a16:creationId xmlns:a16="http://schemas.microsoft.com/office/drawing/2014/main" id="{85B23DB3-1A57-420C-BFAA-F8CE93B9E9AE}"/>
              </a:ext>
            </a:extLst>
          </p:cNvPr>
          <p:cNvSpPr txBox="1">
            <a:spLocks noChangeArrowheads="1"/>
          </p:cNvSpPr>
          <p:nvPr/>
        </p:nvSpPr>
        <p:spPr bwMode="auto">
          <a:xfrm>
            <a:off x="919950" y="588309"/>
            <a:ext cx="9023574"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BR" altLang="pt-BR" sz="2571" b="1"/>
              <a:t>Como funciona o controle numérico</a:t>
            </a:r>
          </a:p>
          <a:p>
            <a:pPr>
              <a:spcBef>
                <a:spcPct val="0"/>
              </a:spcBef>
              <a:buClrTx/>
              <a:buSzTx/>
              <a:buFontTx/>
              <a:buNone/>
            </a:pPr>
            <a:endParaRPr lang="pt-BR" altLang="pt-BR" sz="2571" b="1"/>
          </a:p>
        </p:txBody>
      </p:sp>
      <p:sp>
        <p:nvSpPr>
          <p:cNvPr id="2" name="CaixaDeTexto 1">
            <a:extLst>
              <a:ext uri="{FF2B5EF4-FFF2-40B4-BE49-F238E27FC236}">
                <a16:creationId xmlns:a16="http://schemas.microsoft.com/office/drawing/2014/main" id="{C59284A0-6CF1-472A-8F8E-72F17C1876E2}"/>
              </a:ext>
            </a:extLst>
          </p:cNvPr>
          <p:cNvSpPr txBox="1"/>
          <p:nvPr/>
        </p:nvSpPr>
        <p:spPr>
          <a:xfrm>
            <a:off x="919949" y="1513281"/>
            <a:ext cx="8637602" cy="4707314"/>
          </a:xfrm>
          <a:prstGeom prst="rect">
            <a:avLst/>
          </a:prstGeom>
          <a:noFill/>
        </p:spPr>
        <p:txBody>
          <a:bodyPr>
            <a:spAutoFit/>
          </a:bodyPr>
          <a:lstStyle/>
          <a:p>
            <a:pPr marL="367280" indent="-367280" algn="just">
              <a:buFont typeface="Wingdings" panose="05000000000000000000" pitchFamily="2" charset="2"/>
              <a:buChar char="q"/>
              <a:defRPr/>
            </a:pPr>
            <a:r>
              <a:rPr lang="pt-BR" sz="2142" dirty="0"/>
              <a:t>De maneira simplificada, pode-se dizer que uma máquina CNC trabalha seguindo três passos básicos, bem diferenciados. </a:t>
            </a:r>
          </a:p>
          <a:p>
            <a:pPr algn="just">
              <a:defRPr/>
            </a:pPr>
            <a:endParaRPr lang="pt-BR" sz="2142" dirty="0"/>
          </a:p>
          <a:p>
            <a:pPr marL="367280" indent="-367280" algn="just">
              <a:buFont typeface="Wingdings" panose="05000000000000000000" pitchFamily="2" charset="2"/>
              <a:buChar char="v"/>
              <a:defRPr/>
            </a:pPr>
            <a:r>
              <a:rPr lang="pt-BR" sz="2142" dirty="0"/>
              <a:t>Primeiro o computador da máquina lê um programa e transfere para a linguagem de máquina, ou seja, o código binário entendido pela mesma. </a:t>
            </a:r>
          </a:p>
          <a:p>
            <a:pPr algn="just">
              <a:defRPr/>
            </a:pPr>
            <a:endParaRPr lang="pt-BR" sz="2142" dirty="0"/>
          </a:p>
          <a:p>
            <a:pPr marL="367280" indent="-367280" algn="just">
              <a:buFont typeface="Wingdings" panose="05000000000000000000" pitchFamily="2" charset="2"/>
              <a:buChar char="v"/>
              <a:defRPr/>
            </a:pPr>
            <a:r>
              <a:rPr lang="pt-BR" sz="2142" dirty="0"/>
              <a:t>Em seguida, quando o operador inicia o ciclo automático, o computador transforma o código binário em pulsos elétricos que são enviados à unidade alimentadora da máquina. A unidade de controle compara o número de pulsos enviados e recebidos. </a:t>
            </a:r>
          </a:p>
          <a:p>
            <a:pPr algn="just">
              <a:defRPr/>
            </a:pPr>
            <a:endParaRPr lang="pt-BR" sz="2142" dirty="0"/>
          </a:p>
          <a:p>
            <a:pPr marL="367280" indent="-367280" algn="just">
              <a:buFont typeface="Wingdings" panose="05000000000000000000" pitchFamily="2" charset="2"/>
              <a:buChar char="v"/>
              <a:defRPr/>
            </a:pPr>
            <a:r>
              <a:rPr lang="pt-BR" sz="2142" dirty="0"/>
              <a:t>Por último, quando os dispositivos de acionamento recebem cada pulso, estes automaticamente transformam-no em movimento possibilitando o deslocamento relativo peça-ferramenta.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8F1AD97-1DF2-4C87-AA1A-D44A7C87ACA0}"/>
              </a:ext>
            </a:extLst>
          </p:cNvPr>
          <p:cNvSpPr txBox="1">
            <a:spLocks noChangeArrowheads="1"/>
          </p:cNvSpPr>
          <p:nvPr/>
        </p:nvSpPr>
        <p:spPr>
          <a:xfrm>
            <a:off x="804327" y="818969"/>
            <a:ext cx="9331331" cy="521997"/>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altLang="en-US" sz="2999" b="1" kern="0" dirty="0" err="1"/>
              <a:t>Diagrama</a:t>
            </a:r>
            <a:r>
              <a:rPr lang="en-US" altLang="en-US" sz="2999" b="1" kern="0" dirty="0"/>
              <a:t> de um </a:t>
            </a:r>
            <a:r>
              <a:rPr lang="en-US" altLang="en-US" sz="2999" b="1" kern="0" dirty="0" err="1"/>
              <a:t>servomecanismo</a:t>
            </a:r>
            <a:endParaRPr lang="pt-BR" altLang="pt-BR" sz="2999" b="1" kern="0" dirty="0"/>
          </a:p>
        </p:txBody>
      </p:sp>
      <p:pic>
        <p:nvPicPr>
          <p:cNvPr id="3" name="Picture 2">
            <a:extLst>
              <a:ext uri="{FF2B5EF4-FFF2-40B4-BE49-F238E27FC236}">
                <a16:creationId xmlns:a16="http://schemas.microsoft.com/office/drawing/2014/main" id="{F589154B-88A1-4947-B8FF-60AB2368E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27" y="3518427"/>
            <a:ext cx="8732820" cy="272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a:extLst>
              <a:ext uri="{FF2B5EF4-FFF2-40B4-BE49-F238E27FC236}">
                <a16:creationId xmlns:a16="http://schemas.microsoft.com/office/drawing/2014/main" id="{AFEF8476-A74B-473D-9896-B8981EA54A3E}"/>
              </a:ext>
            </a:extLst>
          </p:cNvPr>
          <p:cNvSpPr txBox="1">
            <a:spLocks noChangeArrowheads="1"/>
          </p:cNvSpPr>
          <p:nvPr/>
        </p:nvSpPr>
        <p:spPr>
          <a:xfrm>
            <a:off x="804327" y="1646700"/>
            <a:ext cx="9331331" cy="521997"/>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marL="367280" indent="-367280" eaLnBrk="1" hangingPunct="1">
              <a:buFont typeface="Wingdings" panose="05000000000000000000" pitchFamily="2" charset="2"/>
              <a:buChar char="q"/>
            </a:pPr>
            <a:r>
              <a:rPr lang="en-US" altLang="en-US" sz="2571" b="1" kern="0" dirty="0" err="1"/>
              <a:t>Controle</a:t>
            </a:r>
            <a:r>
              <a:rPr lang="en-US" altLang="en-US" sz="2571" b="1" kern="0" dirty="0"/>
              <a:t> de </a:t>
            </a:r>
            <a:r>
              <a:rPr lang="en-US" altLang="en-US" sz="2571" b="1" kern="0" dirty="0" err="1"/>
              <a:t>eixo</a:t>
            </a:r>
            <a:endParaRPr lang="pt-BR" altLang="pt-BR" sz="2571" b="1" kern="0" dirty="0"/>
          </a:p>
        </p:txBody>
      </p:sp>
      <p:sp>
        <p:nvSpPr>
          <p:cNvPr id="9" name="Rectangle 2">
            <a:extLst>
              <a:ext uri="{FF2B5EF4-FFF2-40B4-BE49-F238E27FC236}">
                <a16:creationId xmlns:a16="http://schemas.microsoft.com/office/drawing/2014/main" id="{AFD27A69-F822-44E5-87FC-3ED3B04F24C8}"/>
              </a:ext>
            </a:extLst>
          </p:cNvPr>
          <p:cNvSpPr txBox="1">
            <a:spLocks noChangeArrowheads="1"/>
          </p:cNvSpPr>
          <p:nvPr/>
        </p:nvSpPr>
        <p:spPr>
          <a:xfrm>
            <a:off x="1459508" y="2568731"/>
            <a:ext cx="9331331" cy="521997"/>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marL="367280" indent="-367280" eaLnBrk="1" hangingPunct="1">
              <a:buFont typeface="Wingdings" panose="05000000000000000000" pitchFamily="2" charset="2"/>
              <a:buChar char="v"/>
            </a:pPr>
            <a:r>
              <a:rPr lang="en-US" altLang="en-US" sz="2571" b="1" kern="0" dirty="0" err="1"/>
              <a:t>Aplicação</a:t>
            </a:r>
            <a:r>
              <a:rPr lang="en-US" altLang="en-US" sz="2571" b="1" kern="0" dirty="0"/>
              <a:t>: </a:t>
            </a:r>
            <a:r>
              <a:rPr lang="en-US" altLang="en-US" sz="2571" b="1" kern="0" dirty="0" err="1"/>
              <a:t>Máquina</a:t>
            </a:r>
            <a:r>
              <a:rPr lang="en-US" altLang="en-US" sz="2571" b="1" kern="0" dirty="0"/>
              <a:t> CNC</a:t>
            </a:r>
            <a:endParaRPr lang="pt-BR" altLang="pt-BR" sz="2571" b="1" kern="0" dirty="0"/>
          </a:p>
        </p:txBody>
      </p:sp>
    </p:spTree>
    <p:custDataLst>
      <p:tags r:id="rId1"/>
    </p:custDataLst>
    <p:extLst>
      <p:ext uri="{BB962C8B-B14F-4D97-AF65-F5344CB8AC3E}">
        <p14:creationId xmlns:p14="http://schemas.microsoft.com/office/powerpoint/2010/main" val="185267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2">
            <a:extLst>
              <a:ext uri="{FF2B5EF4-FFF2-40B4-BE49-F238E27FC236}">
                <a16:creationId xmlns:a16="http://schemas.microsoft.com/office/drawing/2014/main" id="{98ABACD1-C9BE-4F78-B47C-09884325162A}"/>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Componentes de uma Máquina CNC</a:t>
            </a:r>
          </a:p>
        </p:txBody>
      </p:sp>
      <p:pic>
        <p:nvPicPr>
          <p:cNvPr id="3" name="Imagem 2">
            <a:extLst>
              <a:ext uri="{FF2B5EF4-FFF2-40B4-BE49-F238E27FC236}">
                <a16:creationId xmlns:a16="http://schemas.microsoft.com/office/drawing/2014/main" id="{B166249A-A20D-41E8-B97B-165006CF6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706" y="1060997"/>
            <a:ext cx="5112848" cy="57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a:extLst>
              <a:ext uri="{FF2B5EF4-FFF2-40B4-BE49-F238E27FC236}">
                <a16:creationId xmlns:a16="http://schemas.microsoft.com/office/drawing/2014/main" id="{DB42B18C-C197-4A18-BF15-00A08A14499D}"/>
              </a:ext>
            </a:extLst>
          </p:cNvPr>
          <p:cNvSpPr txBox="1">
            <a:spLocks noChangeArrowheads="1"/>
          </p:cNvSpPr>
          <p:nvPr/>
        </p:nvSpPr>
        <p:spPr bwMode="auto">
          <a:xfrm>
            <a:off x="6935665" y="2361738"/>
            <a:ext cx="2776616" cy="246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1928"/>
              <a:t>O princípio de funcionamento das máquinas CNC ocorre em circuitos fechados, utilizando sensores de posição para controle da máquina.</a:t>
            </a:r>
          </a:p>
        </p:txBody>
      </p:sp>
      <p:sp>
        <p:nvSpPr>
          <p:cNvPr id="2" name="Elipse 1">
            <a:extLst>
              <a:ext uri="{FF2B5EF4-FFF2-40B4-BE49-F238E27FC236}">
                <a16:creationId xmlns:a16="http://schemas.microsoft.com/office/drawing/2014/main" id="{FD8FE7A1-A6EA-46B2-95CB-9D5EB01D923C}"/>
              </a:ext>
            </a:extLst>
          </p:cNvPr>
          <p:cNvSpPr/>
          <p:nvPr/>
        </p:nvSpPr>
        <p:spPr>
          <a:xfrm>
            <a:off x="1150999" y="1083101"/>
            <a:ext cx="2005312" cy="1355542"/>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sp>
        <p:nvSpPr>
          <p:cNvPr id="5" name="Elipse 4">
            <a:extLst>
              <a:ext uri="{FF2B5EF4-FFF2-40B4-BE49-F238E27FC236}">
                <a16:creationId xmlns:a16="http://schemas.microsoft.com/office/drawing/2014/main" id="{144D0E5B-A020-4F6A-AC6F-B3E4D36D7383}"/>
              </a:ext>
            </a:extLst>
          </p:cNvPr>
          <p:cNvSpPr/>
          <p:nvPr/>
        </p:nvSpPr>
        <p:spPr>
          <a:xfrm>
            <a:off x="1150999" y="2592898"/>
            <a:ext cx="3162222" cy="7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sp>
        <p:nvSpPr>
          <p:cNvPr id="6" name="Elipse 5">
            <a:extLst>
              <a:ext uri="{FF2B5EF4-FFF2-40B4-BE49-F238E27FC236}">
                <a16:creationId xmlns:a16="http://schemas.microsoft.com/office/drawing/2014/main" id="{5FD70964-2BF1-4015-8335-DF67DE23506F}"/>
              </a:ext>
            </a:extLst>
          </p:cNvPr>
          <p:cNvSpPr/>
          <p:nvPr/>
        </p:nvSpPr>
        <p:spPr>
          <a:xfrm>
            <a:off x="1768018" y="3441299"/>
            <a:ext cx="3779241" cy="161967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sp>
        <p:nvSpPr>
          <p:cNvPr id="7" name="Elipse 6">
            <a:extLst>
              <a:ext uri="{FF2B5EF4-FFF2-40B4-BE49-F238E27FC236}">
                <a16:creationId xmlns:a16="http://schemas.microsoft.com/office/drawing/2014/main" id="{ABDA2B97-6257-4A3A-9CAB-2072EA852AEB}"/>
              </a:ext>
            </a:extLst>
          </p:cNvPr>
          <p:cNvSpPr/>
          <p:nvPr/>
        </p:nvSpPr>
        <p:spPr>
          <a:xfrm>
            <a:off x="928649" y="4726513"/>
            <a:ext cx="5553171" cy="157529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2">
            <a:extLst>
              <a:ext uri="{FF2B5EF4-FFF2-40B4-BE49-F238E27FC236}">
                <a16:creationId xmlns:a16="http://schemas.microsoft.com/office/drawing/2014/main" id="{98ABACD1-C9BE-4F78-B47C-09884325162A}"/>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Componentes da Máquina CNC</a:t>
            </a:r>
          </a:p>
        </p:txBody>
      </p:sp>
      <p:sp>
        <p:nvSpPr>
          <p:cNvPr id="2" name="CaixaDeTexto 1">
            <a:extLst>
              <a:ext uri="{FF2B5EF4-FFF2-40B4-BE49-F238E27FC236}">
                <a16:creationId xmlns:a16="http://schemas.microsoft.com/office/drawing/2014/main" id="{F8446CD5-E296-4705-90A2-ED588179A2B9}"/>
              </a:ext>
            </a:extLst>
          </p:cNvPr>
          <p:cNvSpPr txBox="1"/>
          <p:nvPr/>
        </p:nvSpPr>
        <p:spPr>
          <a:xfrm>
            <a:off x="919949" y="1239308"/>
            <a:ext cx="8792189" cy="1279196"/>
          </a:xfrm>
          <a:prstGeom prst="rect">
            <a:avLst/>
          </a:prstGeom>
          <a:noFill/>
        </p:spPr>
        <p:txBody>
          <a:bodyPr wrap="square" rtlCol="0">
            <a:spAutoFit/>
          </a:bodyPr>
          <a:lstStyle/>
          <a:p>
            <a:pPr marL="367280" indent="-367280">
              <a:buFont typeface="Wingdings" panose="05000000000000000000" pitchFamily="2" charset="2"/>
              <a:buChar char="q"/>
            </a:pPr>
            <a:r>
              <a:rPr lang="pt-BR" sz="2571" dirty="0">
                <a:solidFill>
                  <a:srgbClr val="FF0000"/>
                </a:solidFill>
              </a:rPr>
              <a:t>Comando </a:t>
            </a:r>
            <a:r>
              <a:rPr lang="pt-BR" sz="2571" dirty="0"/>
              <a:t>- Recebe as informações através de entrada própria, que pode ser através do teclado da máquina, fitas perfuradas ou magnéticas, disquetes, DNC, etc.</a:t>
            </a:r>
          </a:p>
        </p:txBody>
      </p:sp>
      <p:sp>
        <p:nvSpPr>
          <p:cNvPr id="16" name="CaixaDeTexto 15">
            <a:extLst>
              <a:ext uri="{FF2B5EF4-FFF2-40B4-BE49-F238E27FC236}">
                <a16:creationId xmlns:a16="http://schemas.microsoft.com/office/drawing/2014/main" id="{21C10E3B-1BB4-4D6A-91EB-F78934A16255}"/>
              </a:ext>
            </a:extLst>
          </p:cNvPr>
          <p:cNvSpPr txBox="1"/>
          <p:nvPr/>
        </p:nvSpPr>
        <p:spPr>
          <a:xfrm>
            <a:off x="919949" y="3029865"/>
            <a:ext cx="8792189" cy="1279196"/>
          </a:xfrm>
          <a:prstGeom prst="rect">
            <a:avLst/>
          </a:prstGeom>
          <a:noFill/>
        </p:spPr>
        <p:txBody>
          <a:bodyPr wrap="square" rtlCol="0">
            <a:spAutoFit/>
          </a:bodyPr>
          <a:lstStyle/>
          <a:p>
            <a:pPr marL="367280" indent="-367280">
              <a:buFont typeface="Wingdings" panose="05000000000000000000" pitchFamily="2" charset="2"/>
              <a:buChar char="q"/>
            </a:pPr>
            <a:r>
              <a:rPr lang="pt-BR" sz="2571" dirty="0">
                <a:solidFill>
                  <a:srgbClr val="008000"/>
                </a:solidFill>
              </a:rPr>
              <a:t>Conversor </a:t>
            </a:r>
            <a:r>
              <a:rPr lang="pt-BR" sz="2571" dirty="0"/>
              <a:t>- Converte os impulsos eletrônicos emitidos pelo comando em impulsos elétricos que acionam o motor principal da máquina.</a:t>
            </a:r>
          </a:p>
        </p:txBody>
      </p:sp>
      <p:sp>
        <p:nvSpPr>
          <p:cNvPr id="17" name="CaixaDeTexto 16">
            <a:extLst>
              <a:ext uri="{FF2B5EF4-FFF2-40B4-BE49-F238E27FC236}">
                <a16:creationId xmlns:a16="http://schemas.microsoft.com/office/drawing/2014/main" id="{D14B7A92-D6CC-493A-99C5-4B7F5E80C8AA}"/>
              </a:ext>
            </a:extLst>
          </p:cNvPr>
          <p:cNvSpPr txBox="1"/>
          <p:nvPr/>
        </p:nvSpPr>
        <p:spPr>
          <a:xfrm>
            <a:off x="842656" y="4665396"/>
            <a:ext cx="8792189" cy="2070439"/>
          </a:xfrm>
          <a:prstGeom prst="rect">
            <a:avLst/>
          </a:prstGeom>
          <a:noFill/>
        </p:spPr>
        <p:txBody>
          <a:bodyPr wrap="square" rtlCol="0">
            <a:spAutoFit/>
          </a:bodyPr>
          <a:lstStyle/>
          <a:p>
            <a:pPr marL="367280" indent="-367280" algn="just">
              <a:buFont typeface="Wingdings" panose="05000000000000000000" pitchFamily="2" charset="2"/>
              <a:buChar char="q"/>
            </a:pPr>
            <a:r>
              <a:rPr lang="pt-BR" sz="2571" dirty="0">
                <a:solidFill>
                  <a:srgbClr val="FF0000"/>
                </a:solidFill>
              </a:rPr>
              <a:t>Tacômetro</a:t>
            </a:r>
            <a:r>
              <a:rPr lang="pt-BR" sz="2571" dirty="0"/>
              <a:t> - Instrumento de medição responsável pelo monitormento dos valores de avanço e rotação dos eixos da máquina. O tacômetro fornece informação para o conversor ou o servo drive da necessidade ou não de realimentação dos seus respectivos motores.</a:t>
            </a:r>
          </a:p>
        </p:txBody>
      </p:sp>
    </p:spTree>
    <p:custDataLst>
      <p:tags r:id="rId1"/>
    </p:custDataLst>
    <p:extLst>
      <p:ext uri="{BB962C8B-B14F-4D97-AF65-F5344CB8AC3E}">
        <p14:creationId xmlns:p14="http://schemas.microsoft.com/office/powerpoint/2010/main" val="5937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2">
            <a:extLst>
              <a:ext uri="{FF2B5EF4-FFF2-40B4-BE49-F238E27FC236}">
                <a16:creationId xmlns:a16="http://schemas.microsoft.com/office/drawing/2014/main" id="{98ABACD1-C9BE-4F78-B47C-09884325162A}"/>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Componentes da Máquina CNC</a:t>
            </a:r>
          </a:p>
        </p:txBody>
      </p:sp>
      <p:sp>
        <p:nvSpPr>
          <p:cNvPr id="2" name="CaixaDeTexto 1">
            <a:extLst>
              <a:ext uri="{FF2B5EF4-FFF2-40B4-BE49-F238E27FC236}">
                <a16:creationId xmlns:a16="http://schemas.microsoft.com/office/drawing/2014/main" id="{F8446CD5-E296-4705-90A2-ED588179A2B9}"/>
              </a:ext>
            </a:extLst>
          </p:cNvPr>
          <p:cNvSpPr txBox="1"/>
          <p:nvPr/>
        </p:nvSpPr>
        <p:spPr>
          <a:xfrm>
            <a:off x="919949" y="1239308"/>
            <a:ext cx="8792189" cy="1279196"/>
          </a:xfrm>
          <a:prstGeom prst="rect">
            <a:avLst/>
          </a:prstGeom>
          <a:noFill/>
        </p:spPr>
        <p:txBody>
          <a:bodyPr wrap="square" rtlCol="0">
            <a:spAutoFit/>
          </a:bodyPr>
          <a:lstStyle/>
          <a:p>
            <a:pPr marL="367280" indent="-367280">
              <a:buFont typeface="Wingdings" panose="05000000000000000000" pitchFamily="2" charset="2"/>
              <a:buChar char="q"/>
            </a:pPr>
            <a:r>
              <a:rPr lang="pt-BR" sz="2571" dirty="0">
                <a:solidFill>
                  <a:srgbClr val="FF0000"/>
                </a:solidFill>
              </a:rPr>
              <a:t>Servo Drive - </a:t>
            </a:r>
            <a:r>
              <a:rPr lang="pt-BR" sz="2571" dirty="0"/>
              <a:t>Converte os sinais eletrônicos emitidos pelo comando da máquina em impulsos elétricos que acionam o servo motor. </a:t>
            </a:r>
          </a:p>
        </p:txBody>
      </p:sp>
      <p:sp>
        <p:nvSpPr>
          <p:cNvPr id="16" name="CaixaDeTexto 15">
            <a:extLst>
              <a:ext uri="{FF2B5EF4-FFF2-40B4-BE49-F238E27FC236}">
                <a16:creationId xmlns:a16="http://schemas.microsoft.com/office/drawing/2014/main" id="{21C10E3B-1BB4-4D6A-91EB-F78934A16255}"/>
              </a:ext>
            </a:extLst>
          </p:cNvPr>
          <p:cNvSpPr txBox="1"/>
          <p:nvPr/>
        </p:nvSpPr>
        <p:spPr>
          <a:xfrm>
            <a:off x="900044" y="2832078"/>
            <a:ext cx="8792189" cy="1279196"/>
          </a:xfrm>
          <a:prstGeom prst="rect">
            <a:avLst/>
          </a:prstGeom>
          <a:noFill/>
        </p:spPr>
        <p:txBody>
          <a:bodyPr wrap="square" rtlCol="0">
            <a:spAutoFit/>
          </a:bodyPr>
          <a:lstStyle/>
          <a:p>
            <a:pPr marL="367280" indent="-367280" algn="just">
              <a:buFont typeface="Wingdings" panose="05000000000000000000" pitchFamily="2" charset="2"/>
              <a:buChar char="q"/>
            </a:pPr>
            <a:r>
              <a:rPr lang="pt-BR" sz="2571" dirty="0">
                <a:solidFill>
                  <a:srgbClr val="008000"/>
                </a:solidFill>
              </a:rPr>
              <a:t>Servo Motor </a:t>
            </a:r>
            <a:r>
              <a:rPr lang="pt-BR" sz="2571" dirty="0"/>
              <a:t>- Motor de velocidade variável, responsável pelo movimento da mesa da máquina. Para tornos, o servo motor aciona os eixos de movimento da ferramenta. </a:t>
            </a:r>
          </a:p>
        </p:txBody>
      </p:sp>
      <p:sp>
        <p:nvSpPr>
          <p:cNvPr id="17" name="CaixaDeTexto 16">
            <a:extLst>
              <a:ext uri="{FF2B5EF4-FFF2-40B4-BE49-F238E27FC236}">
                <a16:creationId xmlns:a16="http://schemas.microsoft.com/office/drawing/2014/main" id="{D14B7A92-D6CC-493A-99C5-4B7F5E80C8AA}"/>
              </a:ext>
            </a:extLst>
          </p:cNvPr>
          <p:cNvSpPr txBox="1"/>
          <p:nvPr/>
        </p:nvSpPr>
        <p:spPr>
          <a:xfrm>
            <a:off x="945473" y="4802579"/>
            <a:ext cx="8792189" cy="2070439"/>
          </a:xfrm>
          <a:prstGeom prst="rect">
            <a:avLst/>
          </a:prstGeom>
          <a:noFill/>
        </p:spPr>
        <p:txBody>
          <a:bodyPr wrap="square" rtlCol="0">
            <a:spAutoFit/>
          </a:bodyPr>
          <a:lstStyle/>
          <a:p>
            <a:pPr marL="367280" indent="-367280" algn="just">
              <a:buFont typeface="Wingdings" panose="05000000000000000000" pitchFamily="2" charset="2"/>
              <a:buChar char="q"/>
            </a:pPr>
            <a:r>
              <a:rPr lang="pt-BR" sz="2571" dirty="0">
                <a:solidFill>
                  <a:srgbClr val="FF0000"/>
                </a:solidFill>
              </a:rPr>
              <a:t>Encoder</a:t>
            </a:r>
            <a:r>
              <a:rPr lang="pt-BR" sz="2571" dirty="0"/>
              <a:t> - Transdutor, responsável pela medição de posição dos eixos. Para eixos lineares, o encoder mede a posição linear, para eixos de rotação o encoder mede a posição angular. O encoder fornece os dados de posição dos eixos para o comando da máquina</a:t>
            </a:r>
          </a:p>
        </p:txBody>
      </p:sp>
    </p:spTree>
    <p:custDataLst>
      <p:tags r:id="rId1"/>
    </p:custDataLst>
    <p:extLst>
      <p:ext uri="{BB962C8B-B14F-4D97-AF65-F5344CB8AC3E}">
        <p14:creationId xmlns:p14="http://schemas.microsoft.com/office/powerpoint/2010/main" val="21475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2">
            <a:extLst>
              <a:ext uri="{FF2B5EF4-FFF2-40B4-BE49-F238E27FC236}">
                <a16:creationId xmlns:a16="http://schemas.microsoft.com/office/drawing/2014/main" id="{98ABACD1-C9BE-4F78-B47C-09884325162A}"/>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Princípio de Funcionamento CNC</a:t>
            </a:r>
          </a:p>
        </p:txBody>
      </p:sp>
      <p:pic>
        <p:nvPicPr>
          <p:cNvPr id="6" name="Picture 2">
            <a:extLst>
              <a:ext uri="{FF2B5EF4-FFF2-40B4-BE49-F238E27FC236}">
                <a16:creationId xmlns:a16="http://schemas.microsoft.com/office/drawing/2014/main" id="{B1584B4F-91FC-4FCF-906D-C4F4DBCD6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57" y="3522090"/>
            <a:ext cx="8732820" cy="272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ipse 6">
            <a:extLst>
              <a:ext uri="{FF2B5EF4-FFF2-40B4-BE49-F238E27FC236}">
                <a16:creationId xmlns:a16="http://schemas.microsoft.com/office/drawing/2014/main" id="{E34AE1D8-9B4D-4646-BC77-823A7F0147E0}"/>
              </a:ext>
            </a:extLst>
          </p:cNvPr>
          <p:cNvSpPr/>
          <p:nvPr/>
        </p:nvSpPr>
        <p:spPr>
          <a:xfrm>
            <a:off x="6935553" y="3556030"/>
            <a:ext cx="1773429" cy="1593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928"/>
          </a:p>
        </p:txBody>
      </p:sp>
      <p:sp>
        <p:nvSpPr>
          <p:cNvPr id="8" name="CaixaDeTexto 2">
            <a:extLst>
              <a:ext uri="{FF2B5EF4-FFF2-40B4-BE49-F238E27FC236}">
                <a16:creationId xmlns:a16="http://schemas.microsoft.com/office/drawing/2014/main" id="{860BE13A-3D6A-476E-B74D-ED5C7EA1E501}"/>
              </a:ext>
            </a:extLst>
          </p:cNvPr>
          <p:cNvSpPr txBox="1">
            <a:spLocks noChangeArrowheads="1"/>
          </p:cNvSpPr>
          <p:nvPr/>
        </p:nvSpPr>
        <p:spPr bwMode="auto">
          <a:xfrm>
            <a:off x="872340" y="1446031"/>
            <a:ext cx="8377453" cy="68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1928" b="1" dirty="0"/>
              <a:t>Diagrama em bloco de um sistema de servo acionamento para cada eixo da Máquina CNC.</a:t>
            </a:r>
          </a:p>
        </p:txBody>
      </p:sp>
      <p:cxnSp>
        <p:nvCxnSpPr>
          <p:cNvPr id="4" name="Conector de Seta Reta 3">
            <a:extLst>
              <a:ext uri="{FF2B5EF4-FFF2-40B4-BE49-F238E27FC236}">
                <a16:creationId xmlns:a16="http://schemas.microsoft.com/office/drawing/2014/main" id="{D5D062CD-BE72-472F-B63D-4E29D5CFEF6D}"/>
              </a:ext>
            </a:extLst>
          </p:cNvPr>
          <p:cNvCxnSpPr/>
          <p:nvPr/>
        </p:nvCxnSpPr>
        <p:spPr>
          <a:xfrm flipH="1">
            <a:off x="3387693" y="2824280"/>
            <a:ext cx="617019" cy="1079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9D6CCBC5-4B3B-4EAF-9DC5-F907FA3E0F2C}"/>
              </a:ext>
            </a:extLst>
          </p:cNvPr>
          <p:cNvSpPr txBox="1"/>
          <p:nvPr/>
        </p:nvSpPr>
        <p:spPr>
          <a:xfrm>
            <a:off x="4004712" y="2670026"/>
            <a:ext cx="1234038" cy="389017"/>
          </a:xfrm>
          <a:prstGeom prst="rect">
            <a:avLst/>
          </a:prstGeom>
          <a:noFill/>
        </p:spPr>
        <p:txBody>
          <a:bodyPr wrap="square" rtlCol="0">
            <a:spAutoFit/>
          </a:bodyPr>
          <a:lstStyle/>
          <a:p>
            <a:r>
              <a:rPr lang="pt-BR" sz="1928" dirty="0"/>
              <a:t>CNC</a:t>
            </a:r>
          </a:p>
        </p:txBody>
      </p:sp>
      <p:sp>
        <p:nvSpPr>
          <p:cNvPr id="12" name="Elipse 11">
            <a:extLst>
              <a:ext uri="{FF2B5EF4-FFF2-40B4-BE49-F238E27FC236}">
                <a16:creationId xmlns:a16="http://schemas.microsoft.com/office/drawing/2014/main" id="{065B6C68-CD00-4C36-9C88-5BFE1E2BCEE2}"/>
              </a:ext>
            </a:extLst>
          </p:cNvPr>
          <p:cNvSpPr/>
          <p:nvPr/>
        </p:nvSpPr>
        <p:spPr>
          <a:xfrm>
            <a:off x="4698859" y="3556029"/>
            <a:ext cx="1773429" cy="142781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cxnSp>
        <p:nvCxnSpPr>
          <p:cNvPr id="14" name="Conector de Seta Reta 13">
            <a:extLst>
              <a:ext uri="{FF2B5EF4-FFF2-40B4-BE49-F238E27FC236}">
                <a16:creationId xmlns:a16="http://schemas.microsoft.com/office/drawing/2014/main" id="{1D803DA3-FDA1-4E7C-869F-FC673AE323BF}"/>
              </a:ext>
            </a:extLst>
          </p:cNvPr>
          <p:cNvCxnSpPr/>
          <p:nvPr/>
        </p:nvCxnSpPr>
        <p:spPr>
          <a:xfrm flipV="1">
            <a:off x="3541948" y="5832248"/>
            <a:ext cx="1311165" cy="61701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00A6A5EA-F0D8-4C95-83CC-1764F1F1A355}"/>
              </a:ext>
            </a:extLst>
          </p:cNvPr>
          <p:cNvSpPr txBox="1"/>
          <p:nvPr/>
        </p:nvSpPr>
        <p:spPr>
          <a:xfrm>
            <a:off x="1613763" y="6449267"/>
            <a:ext cx="3856369" cy="389017"/>
          </a:xfrm>
          <a:prstGeom prst="rect">
            <a:avLst/>
          </a:prstGeom>
          <a:noFill/>
        </p:spPr>
        <p:txBody>
          <a:bodyPr wrap="square" rtlCol="0">
            <a:spAutoFit/>
          </a:bodyPr>
          <a:lstStyle/>
          <a:p>
            <a:r>
              <a:rPr lang="pt-BR" sz="1928" dirty="0" err="1"/>
              <a:t>Encoder</a:t>
            </a:r>
            <a:r>
              <a:rPr lang="pt-BR" sz="1928" dirty="0"/>
              <a:t>/</a:t>
            </a:r>
            <a:r>
              <a:rPr lang="pt-BR" sz="1928" dirty="0" err="1"/>
              <a:t>Tacogerador</a:t>
            </a:r>
            <a:endParaRPr lang="pt-BR" sz="1928" dirty="0"/>
          </a:p>
        </p:txBody>
      </p:sp>
    </p:spTree>
    <p:custDataLst>
      <p:tags r:id="rId1"/>
    </p:custDataLst>
    <p:extLst>
      <p:ext uri="{BB962C8B-B14F-4D97-AF65-F5344CB8AC3E}">
        <p14:creationId xmlns:p14="http://schemas.microsoft.com/office/powerpoint/2010/main" val="23741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p:bldP spid="12"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2">
            <a:extLst>
              <a:ext uri="{FF2B5EF4-FFF2-40B4-BE49-F238E27FC236}">
                <a16:creationId xmlns:a16="http://schemas.microsoft.com/office/drawing/2014/main" id="{1BB9B5E8-70BF-4144-9050-C847DFAAC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21" y="2592982"/>
            <a:ext cx="7671823" cy="4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2">
            <a:extLst>
              <a:ext uri="{FF2B5EF4-FFF2-40B4-BE49-F238E27FC236}">
                <a16:creationId xmlns:a16="http://schemas.microsoft.com/office/drawing/2014/main" id="{C5E36884-3B5D-4CE9-AF5F-404BEDD81D0C}"/>
              </a:ext>
            </a:extLst>
          </p:cNvPr>
          <p:cNvSpPr txBox="1">
            <a:spLocks noChangeArrowheads="1"/>
          </p:cNvSpPr>
          <p:nvPr/>
        </p:nvSpPr>
        <p:spPr bwMode="auto">
          <a:xfrm>
            <a:off x="953106" y="973223"/>
            <a:ext cx="8377453"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Hardware para um sistema de servo acionamento para cada eixo da Máquina CNC.</a:t>
            </a:r>
          </a:p>
        </p:txBody>
      </p:sp>
      <p:sp>
        <p:nvSpPr>
          <p:cNvPr id="4" name="Elipse 3">
            <a:extLst>
              <a:ext uri="{FF2B5EF4-FFF2-40B4-BE49-F238E27FC236}">
                <a16:creationId xmlns:a16="http://schemas.microsoft.com/office/drawing/2014/main" id="{71FBC641-D95C-4E05-8AEC-369995F67676}"/>
              </a:ext>
            </a:extLst>
          </p:cNvPr>
          <p:cNvSpPr/>
          <p:nvPr/>
        </p:nvSpPr>
        <p:spPr>
          <a:xfrm>
            <a:off x="1922273" y="2824280"/>
            <a:ext cx="2776586" cy="24680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cxnSp>
        <p:nvCxnSpPr>
          <p:cNvPr id="8" name="Conector de Seta Reta 7">
            <a:extLst>
              <a:ext uri="{FF2B5EF4-FFF2-40B4-BE49-F238E27FC236}">
                <a16:creationId xmlns:a16="http://schemas.microsoft.com/office/drawing/2014/main" id="{FEBE41FE-89D2-4981-9AC1-40A5F49D3551}"/>
              </a:ext>
            </a:extLst>
          </p:cNvPr>
          <p:cNvCxnSpPr/>
          <p:nvPr/>
        </p:nvCxnSpPr>
        <p:spPr>
          <a:xfrm flipH="1">
            <a:off x="3464821" y="2130133"/>
            <a:ext cx="694146" cy="925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46A8AAC0-F95B-4FF0-A4BC-D7115007FEDA}"/>
              </a:ext>
            </a:extLst>
          </p:cNvPr>
          <p:cNvSpPr txBox="1"/>
          <p:nvPr/>
        </p:nvSpPr>
        <p:spPr>
          <a:xfrm>
            <a:off x="4158967" y="1975879"/>
            <a:ext cx="1773930" cy="389017"/>
          </a:xfrm>
          <a:prstGeom prst="rect">
            <a:avLst/>
          </a:prstGeom>
          <a:noFill/>
        </p:spPr>
        <p:txBody>
          <a:bodyPr wrap="square" rtlCol="0">
            <a:spAutoFit/>
          </a:bodyPr>
          <a:lstStyle/>
          <a:p>
            <a:r>
              <a:rPr lang="pt-BR" sz="1928" dirty="0"/>
              <a:t>CPU</a:t>
            </a:r>
          </a:p>
        </p:txBody>
      </p:sp>
      <p:sp>
        <p:nvSpPr>
          <p:cNvPr id="10" name="Elipse 9">
            <a:extLst>
              <a:ext uri="{FF2B5EF4-FFF2-40B4-BE49-F238E27FC236}">
                <a16:creationId xmlns:a16="http://schemas.microsoft.com/office/drawing/2014/main" id="{086C2705-F755-4AF9-9E8F-EBD84A5C5868}"/>
              </a:ext>
            </a:extLst>
          </p:cNvPr>
          <p:cNvSpPr/>
          <p:nvPr/>
        </p:nvSpPr>
        <p:spPr>
          <a:xfrm>
            <a:off x="5315877" y="2747153"/>
            <a:ext cx="1156911" cy="208243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cxnSp>
        <p:nvCxnSpPr>
          <p:cNvPr id="12" name="Conector de Seta Reta 11">
            <a:extLst>
              <a:ext uri="{FF2B5EF4-FFF2-40B4-BE49-F238E27FC236}">
                <a16:creationId xmlns:a16="http://schemas.microsoft.com/office/drawing/2014/main" id="{601F6980-78C8-4B87-BBD8-C41559E7DB1D}"/>
              </a:ext>
            </a:extLst>
          </p:cNvPr>
          <p:cNvCxnSpPr/>
          <p:nvPr/>
        </p:nvCxnSpPr>
        <p:spPr>
          <a:xfrm flipH="1">
            <a:off x="6241406" y="2130133"/>
            <a:ext cx="539892" cy="617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33EC234F-5BFB-46FB-BA1F-F5FD1CFB58EE}"/>
              </a:ext>
            </a:extLst>
          </p:cNvPr>
          <p:cNvSpPr txBox="1"/>
          <p:nvPr/>
        </p:nvSpPr>
        <p:spPr>
          <a:xfrm>
            <a:off x="6781298" y="1821625"/>
            <a:ext cx="2549262" cy="389017"/>
          </a:xfrm>
          <a:prstGeom prst="rect">
            <a:avLst/>
          </a:prstGeom>
          <a:noFill/>
        </p:spPr>
        <p:txBody>
          <a:bodyPr wrap="square" rtlCol="0">
            <a:spAutoFit/>
          </a:bodyPr>
          <a:lstStyle/>
          <a:p>
            <a:r>
              <a:rPr lang="pt-BR" sz="1928" dirty="0"/>
              <a:t>Servo Drive</a:t>
            </a:r>
          </a:p>
        </p:txBody>
      </p:sp>
      <p:sp>
        <p:nvSpPr>
          <p:cNvPr id="14" name="Elipse 13">
            <a:extLst>
              <a:ext uri="{FF2B5EF4-FFF2-40B4-BE49-F238E27FC236}">
                <a16:creationId xmlns:a16="http://schemas.microsoft.com/office/drawing/2014/main" id="{C34AD35D-7082-4137-9045-D9BDA2A1B0B5}"/>
              </a:ext>
            </a:extLst>
          </p:cNvPr>
          <p:cNvSpPr/>
          <p:nvPr/>
        </p:nvSpPr>
        <p:spPr>
          <a:xfrm>
            <a:off x="6704170" y="2747152"/>
            <a:ext cx="1388293" cy="22366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cxnSp>
        <p:nvCxnSpPr>
          <p:cNvPr id="16" name="Conector de Seta Reta 15">
            <a:extLst>
              <a:ext uri="{FF2B5EF4-FFF2-40B4-BE49-F238E27FC236}">
                <a16:creationId xmlns:a16="http://schemas.microsoft.com/office/drawing/2014/main" id="{61B0875A-AA91-4D0B-9A51-F5E738B7A770}"/>
              </a:ext>
            </a:extLst>
          </p:cNvPr>
          <p:cNvCxnSpPr/>
          <p:nvPr/>
        </p:nvCxnSpPr>
        <p:spPr>
          <a:xfrm flipH="1">
            <a:off x="7938208" y="2371457"/>
            <a:ext cx="462764" cy="8384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1A1F873E-D778-45DF-A7EE-0F75FF63F47C}"/>
              </a:ext>
            </a:extLst>
          </p:cNvPr>
          <p:cNvSpPr txBox="1"/>
          <p:nvPr/>
        </p:nvSpPr>
        <p:spPr>
          <a:xfrm>
            <a:off x="8323846" y="2130134"/>
            <a:ext cx="1663313" cy="389017"/>
          </a:xfrm>
          <a:prstGeom prst="rect">
            <a:avLst/>
          </a:prstGeom>
          <a:noFill/>
        </p:spPr>
        <p:txBody>
          <a:bodyPr wrap="square" rtlCol="0">
            <a:spAutoFit/>
          </a:bodyPr>
          <a:lstStyle/>
          <a:p>
            <a:r>
              <a:rPr lang="pt-BR" sz="1928" dirty="0"/>
              <a:t>Potência</a:t>
            </a:r>
          </a:p>
        </p:txBody>
      </p:sp>
      <p:sp>
        <p:nvSpPr>
          <p:cNvPr id="19" name="Retângulo 18">
            <a:extLst>
              <a:ext uri="{FF2B5EF4-FFF2-40B4-BE49-F238E27FC236}">
                <a16:creationId xmlns:a16="http://schemas.microsoft.com/office/drawing/2014/main" id="{B64A81F2-EF99-49A4-A3EE-306F9E03377A}"/>
              </a:ext>
            </a:extLst>
          </p:cNvPr>
          <p:cNvSpPr/>
          <p:nvPr/>
        </p:nvSpPr>
        <p:spPr>
          <a:xfrm>
            <a:off x="5894333" y="5138101"/>
            <a:ext cx="2275258" cy="17739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cxnSp>
        <p:nvCxnSpPr>
          <p:cNvPr id="21" name="Conector de Seta Reta 20">
            <a:extLst>
              <a:ext uri="{FF2B5EF4-FFF2-40B4-BE49-F238E27FC236}">
                <a16:creationId xmlns:a16="http://schemas.microsoft.com/office/drawing/2014/main" id="{71A1320D-F416-4733-A29E-83C4461A814D}"/>
              </a:ext>
            </a:extLst>
          </p:cNvPr>
          <p:cNvCxnSpPr/>
          <p:nvPr/>
        </p:nvCxnSpPr>
        <p:spPr>
          <a:xfrm flipH="1">
            <a:off x="7938208" y="5369483"/>
            <a:ext cx="1234038" cy="61701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4C5B51CB-120E-46FD-9B21-A935F3544EA2}"/>
              </a:ext>
            </a:extLst>
          </p:cNvPr>
          <p:cNvSpPr txBox="1"/>
          <p:nvPr/>
        </p:nvSpPr>
        <p:spPr>
          <a:xfrm>
            <a:off x="9095119" y="5138102"/>
            <a:ext cx="1040539" cy="685701"/>
          </a:xfrm>
          <a:prstGeom prst="rect">
            <a:avLst/>
          </a:prstGeom>
          <a:noFill/>
        </p:spPr>
        <p:txBody>
          <a:bodyPr wrap="square" rtlCol="0">
            <a:spAutoFit/>
          </a:bodyPr>
          <a:lstStyle/>
          <a:p>
            <a:r>
              <a:rPr lang="pt-BR" sz="1928" dirty="0"/>
              <a:t>Servo</a:t>
            </a:r>
          </a:p>
          <a:p>
            <a:r>
              <a:rPr lang="pt-BR" sz="1928" dirty="0"/>
              <a:t>Motor</a:t>
            </a:r>
          </a:p>
        </p:txBody>
      </p:sp>
      <p:sp>
        <p:nvSpPr>
          <p:cNvPr id="23" name="Retângulo 22">
            <a:extLst>
              <a:ext uri="{FF2B5EF4-FFF2-40B4-BE49-F238E27FC236}">
                <a16:creationId xmlns:a16="http://schemas.microsoft.com/office/drawing/2014/main" id="{CFDF2B77-BD15-4311-ACA5-EB088502583F}"/>
              </a:ext>
            </a:extLst>
          </p:cNvPr>
          <p:cNvSpPr/>
          <p:nvPr/>
        </p:nvSpPr>
        <p:spPr>
          <a:xfrm>
            <a:off x="1922273" y="5369483"/>
            <a:ext cx="3777558" cy="14654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cxnSp>
        <p:nvCxnSpPr>
          <p:cNvPr id="25" name="Conector de Seta Reta 24">
            <a:extLst>
              <a:ext uri="{FF2B5EF4-FFF2-40B4-BE49-F238E27FC236}">
                <a16:creationId xmlns:a16="http://schemas.microsoft.com/office/drawing/2014/main" id="{89A91F6B-C23D-420B-B4E1-0360337039ED}"/>
              </a:ext>
            </a:extLst>
          </p:cNvPr>
          <p:cNvCxnSpPr/>
          <p:nvPr/>
        </p:nvCxnSpPr>
        <p:spPr>
          <a:xfrm>
            <a:off x="1150999" y="5292356"/>
            <a:ext cx="1465420" cy="538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4C7F8ECF-2D1D-4DD4-8BA0-3E16F00A69F3}"/>
              </a:ext>
            </a:extLst>
          </p:cNvPr>
          <p:cNvSpPr txBox="1"/>
          <p:nvPr/>
        </p:nvSpPr>
        <p:spPr>
          <a:xfrm>
            <a:off x="379904" y="4896644"/>
            <a:ext cx="963412" cy="389017"/>
          </a:xfrm>
          <a:prstGeom prst="rect">
            <a:avLst/>
          </a:prstGeom>
          <a:noFill/>
        </p:spPr>
        <p:txBody>
          <a:bodyPr wrap="square" rtlCol="0">
            <a:spAutoFit/>
          </a:bodyPr>
          <a:lstStyle/>
          <a:p>
            <a:r>
              <a:rPr lang="pt-BR" sz="1928" dirty="0"/>
              <a:t>Eixo</a:t>
            </a:r>
          </a:p>
        </p:txBody>
      </p:sp>
    </p:spTree>
    <p:custDataLst>
      <p:tags r:id="rId1"/>
    </p:custDataLst>
    <p:extLst>
      <p:ext uri="{BB962C8B-B14F-4D97-AF65-F5344CB8AC3E}">
        <p14:creationId xmlns:p14="http://schemas.microsoft.com/office/powerpoint/2010/main" val="269887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animBg="1"/>
      <p:bldP spid="13" grpId="0"/>
      <p:bldP spid="14" grpId="0" animBg="1"/>
      <p:bldP spid="17" grpId="0"/>
      <p:bldP spid="19" grpId="0" animBg="1"/>
      <p:bldP spid="22" grpId="0"/>
      <p:bldP spid="23"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2">
            <a:extLst>
              <a:ext uri="{FF2B5EF4-FFF2-40B4-BE49-F238E27FC236}">
                <a16:creationId xmlns:a16="http://schemas.microsoft.com/office/drawing/2014/main" id="{64B40919-DE9B-4CAD-A8EA-472D2D1D457F}"/>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Princípio de Funcionamento CNC</a:t>
            </a:r>
          </a:p>
        </p:txBody>
      </p:sp>
      <p:sp>
        <p:nvSpPr>
          <p:cNvPr id="2" name="CaixaDeTexto 1">
            <a:extLst>
              <a:ext uri="{FF2B5EF4-FFF2-40B4-BE49-F238E27FC236}">
                <a16:creationId xmlns:a16="http://schemas.microsoft.com/office/drawing/2014/main" id="{FBECD933-AE38-4FE7-820E-E19C32A1E03D}"/>
              </a:ext>
            </a:extLst>
          </p:cNvPr>
          <p:cNvSpPr txBox="1"/>
          <p:nvPr/>
        </p:nvSpPr>
        <p:spPr>
          <a:xfrm>
            <a:off x="909747" y="1821038"/>
            <a:ext cx="8637602" cy="4344716"/>
          </a:xfrm>
          <a:prstGeom prst="rect">
            <a:avLst/>
          </a:prstGeom>
          <a:noFill/>
        </p:spPr>
        <p:txBody>
          <a:bodyPr>
            <a:spAutoFit/>
          </a:bodyPr>
          <a:lstStyle/>
          <a:p>
            <a:pPr marL="306067" indent="-306067" algn="just">
              <a:buFont typeface="Wingdings" panose="05000000000000000000" pitchFamily="2" charset="2"/>
              <a:buChar char="v"/>
              <a:defRPr/>
            </a:pPr>
            <a:r>
              <a:rPr lang="pt-BR" sz="2142" dirty="0"/>
              <a:t>O programador insere o código no computador da máquina, que o compila através de seu software específico, gerando uma linguagem de máquina (0 e 1). </a:t>
            </a:r>
          </a:p>
          <a:p>
            <a:pPr marL="306067" indent="-306067" algn="just">
              <a:buFont typeface="Wingdings" panose="05000000000000000000" pitchFamily="2" charset="2"/>
              <a:buChar char="v"/>
              <a:defRPr/>
            </a:pPr>
            <a:endParaRPr lang="pt-BR" sz="2142" dirty="0"/>
          </a:p>
          <a:p>
            <a:pPr algn="just">
              <a:defRPr/>
            </a:pPr>
            <a:endParaRPr lang="pt-BR" sz="2142" dirty="0"/>
          </a:p>
          <a:p>
            <a:pPr marL="306067" indent="-306067" algn="just">
              <a:buFont typeface="Wingdings" panose="05000000000000000000" pitchFamily="2" charset="2"/>
              <a:buChar char="v"/>
              <a:defRPr/>
            </a:pPr>
            <a:r>
              <a:rPr lang="pt-BR" sz="2142" dirty="0"/>
              <a:t>Então, o computador do CNC envia o sinal para os acionamentos (drives) que geram o movimento relativo peça-ferramenta. </a:t>
            </a:r>
          </a:p>
          <a:p>
            <a:pPr marL="306067" indent="-306067" algn="just">
              <a:buFont typeface="Wingdings" panose="05000000000000000000" pitchFamily="2" charset="2"/>
              <a:buChar char="v"/>
              <a:defRPr/>
            </a:pPr>
            <a:endParaRPr lang="pt-BR" sz="2142" dirty="0"/>
          </a:p>
          <a:p>
            <a:pPr algn="just">
              <a:defRPr/>
            </a:pPr>
            <a:endParaRPr lang="pt-BR" sz="2142" dirty="0"/>
          </a:p>
          <a:p>
            <a:pPr marL="306067" indent="-306067" algn="just">
              <a:buFont typeface="Wingdings" panose="05000000000000000000" pitchFamily="2" charset="2"/>
              <a:buChar char="v"/>
              <a:defRPr/>
            </a:pPr>
            <a:r>
              <a:rPr lang="pt-BR" sz="2142" dirty="0"/>
              <a:t>O controle da máquina está todo na CPU, assim o programador não necessita informar todos os pontos onde a ferramenta irá passar, mas apenas os pontos principais e a referência da trajetória. </a:t>
            </a:r>
          </a:p>
          <a:p>
            <a:pPr algn="just">
              <a:defRPr/>
            </a:pPr>
            <a:endParaRPr lang="pt-BR" sz="1928"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ixaDeTexto 2">
            <a:extLst>
              <a:ext uri="{FF2B5EF4-FFF2-40B4-BE49-F238E27FC236}">
                <a16:creationId xmlns:a16="http://schemas.microsoft.com/office/drawing/2014/main" id="{3C73E2BC-8EE8-4647-A524-D4B29A812EA1}"/>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Princípio de Funcionamento CNC</a:t>
            </a:r>
          </a:p>
        </p:txBody>
      </p:sp>
      <p:sp>
        <p:nvSpPr>
          <p:cNvPr id="2" name="CaixaDeTexto 1">
            <a:extLst>
              <a:ext uri="{FF2B5EF4-FFF2-40B4-BE49-F238E27FC236}">
                <a16:creationId xmlns:a16="http://schemas.microsoft.com/office/drawing/2014/main" id="{FE2096C9-68A2-4D1B-9B7F-0FF9C6EEBE9B}"/>
              </a:ext>
            </a:extLst>
          </p:cNvPr>
          <p:cNvSpPr txBox="1"/>
          <p:nvPr/>
        </p:nvSpPr>
        <p:spPr>
          <a:xfrm>
            <a:off x="919949" y="2190006"/>
            <a:ext cx="8637602" cy="2960234"/>
          </a:xfrm>
          <a:prstGeom prst="rect">
            <a:avLst/>
          </a:prstGeom>
          <a:noFill/>
        </p:spPr>
        <p:txBody>
          <a:bodyPr>
            <a:spAutoFit/>
          </a:bodyPr>
          <a:lstStyle/>
          <a:p>
            <a:pPr marL="306067" indent="-306067" algn="just">
              <a:buFont typeface="Wingdings" panose="05000000000000000000" pitchFamily="2" charset="2"/>
              <a:buChar char="v"/>
              <a:defRPr/>
            </a:pPr>
            <a:r>
              <a:rPr lang="pt-BR" sz="2142" dirty="0"/>
              <a:t>Como exemplo, em um contorno de raio, o programador só informa o tipo de movimento (horário ou anti-horário), seu ponto inicial, seu ponto final e seu raio. </a:t>
            </a:r>
          </a:p>
          <a:p>
            <a:pPr marL="306067" indent="-306067" algn="just">
              <a:buFont typeface="Wingdings" panose="05000000000000000000" pitchFamily="2" charset="2"/>
              <a:buChar char="v"/>
              <a:defRPr/>
            </a:pPr>
            <a:endParaRPr lang="pt-BR" sz="1928" dirty="0"/>
          </a:p>
          <a:p>
            <a:pPr marL="306067" indent="-306067" algn="just">
              <a:buFont typeface="Wingdings" panose="05000000000000000000" pitchFamily="2" charset="2"/>
              <a:buChar char="v"/>
              <a:defRPr/>
            </a:pPr>
            <a:endParaRPr lang="pt-BR" sz="1928" dirty="0"/>
          </a:p>
          <a:p>
            <a:pPr algn="just">
              <a:defRPr/>
            </a:pPr>
            <a:endParaRPr lang="pt-BR" sz="1928" dirty="0"/>
          </a:p>
          <a:p>
            <a:pPr marL="306067" indent="-306067" algn="just">
              <a:buFont typeface="Wingdings" panose="05000000000000000000" pitchFamily="2" charset="2"/>
              <a:buChar char="v"/>
              <a:defRPr/>
            </a:pPr>
            <a:r>
              <a:rPr lang="pt-BR" sz="2142" dirty="0"/>
              <a:t>Com base nessas informações a CPU calculará todos os pontos necessários onde a ferramenta deve passar para realizar o contorno mais preciso.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ixaDeTexto 2">
            <a:extLst>
              <a:ext uri="{FF2B5EF4-FFF2-40B4-BE49-F238E27FC236}">
                <a16:creationId xmlns:a16="http://schemas.microsoft.com/office/drawing/2014/main" id="{9BD38641-5CB6-4062-A099-88950C020F79}"/>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Diagrama de Bloco de Máquina  CNC</a:t>
            </a:r>
          </a:p>
        </p:txBody>
      </p:sp>
      <p:pic>
        <p:nvPicPr>
          <p:cNvPr id="3" name="Imagem 2">
            <a:extLst>
              <a:ext uri="{FF2B5EF4-FFF2-40B4-BE49-F238E27FC236}">
                <a16:creationId xmlns:a16="http://schemas.microsoft.com/office/drawing/2014/main" id="{1B0C8248-4E49-4F23-A3EE-4DB60DB07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21" y="1118808"/>
            <a:ext cx="5789573" cy="31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1">
            <a:extLst>
              <a:ext uri="{FF2B5EF4-FFF2-40B4-BE49-F238E27FC236}">
                <a16:creationId xmlns:a16="http://schemas.microsoft.com/office/drawing/2014/main" id="{8B4699EC-4F50-44B7-B088-7FAC628369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2780" y="4315401"/>
            <a:ext cx="4980223" cy="262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ixaDeTexto 2">
            <a:extLst>
              <a:ext uri="{FF2B5EF4-FFF2-40B4-BE49-F238E27FC236}">
                <a16:creationId xmlns:a16="http://schemas.microsoft.com/office/drawing/2014/main" id="{9BD38641-5CB6-4062-A099-88950C020F79}"/>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Aplicação de Máquina  CNC</a:t>
            </a:r>
          </a:p>
        </p:txBody>
      </p:sp>
      <p:pic>
        <p:nvPicPr>
          <p:cNvPr id="2" name="Imagem 1">
            <a:extLst>
              <a:ext uri="{FF2B5EF4-FFF2-40B4-BE49-F238E27FC236}">
                <a16:creationId xmlns:a16="http://schemas.microsoft.com/office/drawing/2014/main" id="{5B7466C7-C1D6-4D12-A95A-54FF0526EBF6}"/>
              </a:ext>
            </a:extLst>
          </p:cNvPr>
          <p:cNvPicPr>
            <a:picLocks noChangeAspect="1"/>
          </p:cNvPicPr>
          <p:nvPr/>
        </p:nvPicPr>
        <p:blipFill>
          <a:blip r:embed="rId3"/>
          <a:stretch>
            <a:fillRect/>
          </a:stretch>
        </p:blipFill>
        <p:spPr>
          <a:xfrm>
            <a:off x="1845146" y="1083101"/>
            <a:ext cx="6963216" cy="4781233"/>
          </a:xfrm>
          <a:prstGeom prst="rect">
            <a:avLst/>
          </a:prstGeom>
        </p:spPr>
      </p:pic>
      <p:sp>
        <p:nvSpPr>
          <p:cNvPr id="4" name="CaixaDeTexto 3">
            <a:extLst>
              <a:ext uri="{FF2B5EF4-FFF2-40B4-BE49-F238E27FC236}">
                <a16:creationId xmlns:a16="http://schemas.microsoft.com/office/drawing/2014/main" id="{AD2A761C-8EAD-4117-B1EB-66EDDFDAEEFB}"/>
              </a:ext>
            </a:extLst>
          </p:cNvPr>
          <p:cNvSpPr txBox="1"/>
          <p:nvPr/>
        </p:nvSpPr>
        <p:spPr>
          <a:xfrm>
            <a:off x="1150999" y="6217885"/>
            <a:ext cx="8329757" cy="389017"/>
          </a:xfrm>
          <a:prstGeom prst="rect">
            <a:avLst/>
          </a:prstGeom>
          <a:noFill/>
        </p:spPr>
        <p:txBody>
          <a:bodyPr wrap="square" rtlCol="0">
            <a:spAutoFit/>
          </a:bodyPr>
          <a:lstStyle/>
          <a:p>
            <a:r>
              <a:rPr lang="pt-BR" sz="1928" dirty="0"/>
              <a:t>https://www.youtube.com/watch?v=jF4F8Zr2YO8</a:t>
            </a:r>
          </a:p>
        </p:txBody>
      </p:sp>
    </p:spTree>
    <p:custDataLst>
      <p:tags r:id="rId1"/>
    </p:custDataLst>
    <p:extLst>
      <p:ext uri="{BB962C8B-B14F-4D97-AF65-F5344CB8AC3E}">
        <p14:creationId xmlns:p14="http://schemas.microsoft.com/office/powerpoint/2010/main" val="351228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2">
            <a:extLst>
              <a:ext uri="{FF2B5EF4-FFF2-40B4-BE49-F238E27FC236}">
                <a16:creationId xmlns:a16="http://schemas.microsoft.com/office/drawing/2014/main" id="{FB56C796-DF1F-49C0-A756-59EBF885E1BC}"/>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Componentes de um Torno  CNC</a:t>
            </a:r>
          </a:p>
        </p:txBody>
      </p:sp>
      <p:pic>
        <p:nvPicPr>
          <p:cNvPr id="23555" name="Imagem 3">
            <a:extLst>
              <a:ext uri="{FF2B5EF4-FFF2-40B4-BE49-F238E27FC236}">
                <a16:creationId xmlns:a16="http://schemas.microsoft.com/office/drawing/2014/main" id="{48D58321-AE45-49A1-A08B-FE870D173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921" y="1123909"/>
            <a:ext cx="6519009" cy="56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2">
            <a:extLst>
              <a:ext uri="{FF2B5EF4-FFF2-40B4-BE49-F238E27FC236}">
                <a16:creationId xmlns:a16="http://schemas.microsoft.com/office/drawing/2014/main" id="{D40B3609-944B-413F-8B8F-29967CDB67E3}"/>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Conceitos de Máquinas Ferramentas</a:t>
            </a:r>
          </a:p>
        </p:txBody>
      </p:sp>
      <p:sp>
        <p:nvSpPr>
          <p:cNvPr id="8" name="Rectangle 3">
            <a:extLst>
              <a:ext uri="{FF2B5EF4-FFF2-40B4-BE49-F238E27FC236}">
                <a16:creationId xmlns:a16="http://schemas.microsoft.com/office/drawing/2014/main" id="{154FA49C-C2FA-4D6E-9074-C7C1322E63DE}"/>
              </a:ext>
            </a:extLst>
          </p:cNvPr>
          <p:cNvSpPr txBox="1">
            <a:spLocks noChangeArrowheads="1"/>
          </p:cNvSpPr>
          <p:nvPr/>
        </p:nvSpPr>
        <p:spPr>
          <a:xfrm>
            <a:off x="692107" y="1590242"/>
            <a:ext cx="8766826" cy="4407218"/>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nSpc>
                <a:spcPct val="130000"/>
              </a:lnSpc>
            </a:pPr>
            <a:endParaRPr lang="pt-BR" altLang="pt-BR" sz="2785" kern="0" dirty="0"/>
          </a:p>
          <a:p>
            <a:pPr algn="just">
              <a:lnSpc>
                <a:spcPct val="130000"/>
              </a:lnSpc>
              <a:buFont typeface="Wingdings" panose="05000000000000000000" pitchFamily="2" charset="2"/>
              <a:buChar char="m"/>
            </a:pPr>
            <a:r>
              <a:rPr lang="pt-BR" altLang="pt-BR" sz="2785" kern="0" dirty="0"/>
              <a:t>A </a:t>
            </a:r>
            <a:r>
              <a:rPr lang="pt-BR" altLang="pt-BR" sz="2785" b="1" kern="0" dirty="0"/>
              <a:t>máquina ferramenta</a:t>
            </a:r>
            <a:r>
              <a:rPr lang="pt-BR" altLang="pt-BR" sz="2785" kern="0" dirty="0"/>
              <a:t>, também chamada de </a:t>
            </a:r>
            <a:r>
              <a:rPr lang="pt-BR" altLang="pt-BR" sz="2785" b="1" kern="0" dirty="0"/>
              <a:t>máquina operatriz</a:t>
            </a:r>
            <a:r>
              <a:rPr lang="pt-BR" altLang="pt-BR" sz="2785" kern="0" dirty="0"/>
              <a:t> é uma máquina utilizada na fabricação de peças de diversos materiais (metálicas, plásticas, de madeira, etc.) com simetria de revolução, por meio da movimentação mecânica de um conjunto de </a:t>
            </a:r>
            <a:r>
              <a:rPr lang="pt-BR" altLang="pt-BR" sz="2785" kern="0" dirty="0">
                <a:solidFill>
                  <a:srgbClr val="FF0000"/>
                </a:solidFill>
                <a:hlinkClick r:id="rId3" tooltip="Ferramenta">
                  <a:extLst>
                    <a:ext uri="{A12FA001-AC4F-418D-AE19-62706E023703}">
                      <ahyp:hlinkClr xmlns:ahyp="http://schemas.microsoft.com/office/drawing/2018/hyperlinkcolor" val="tx"/>
                    </a:ext>
                  </a:extLst>
                </a:hlinkClick>
              </a:rPr>
              <a:t>ferramentas</a:t>
            </a:r>
            <a:r>
              <a:rPr lang="pt-BR" altLang="pt-BR" sz="2785" kern="0" dirty="0">
                <a:solidFill>
                  <a:srgbClr val="FF0000"/>
                </a:solidFill>
              </a:rPr>
              <a:t>.</a:t>
            </a:r>
            <a:r>
              <a:rPr lang="pt-BR" altLang="pt-BR" sz="2785" kern="0" dirty="0"/>
              <a:t> </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2">
            <a:extLst>
              <a:ext uri="{FF2B5EF4-FFF2-40B4-BE49-F238E27FC236}">
                <a16:creationId xmlns:a16="http://schemas.microsoft.com/office/drawing/2014/main" id="{6F8BD52D-2EA8-4DD9-9230-FE1AA4B3B18F}"/>
              </a:ext>
            </a:extLst>
          </p:cNvPr>
          <p:cNvSpPr txBox="1">
            <a:spLocks noChangeArrowheads="1"/>
          </p:cNvSpPr>
          <p:nvPr/>
        </p:nvSpPr>
        <p:spPr bwMode="auto">
          <a:xfrm>
            <a:off x="919950" y="588309"/>
            <a:ext cx="9023574"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BR" altLang="pt-BR" sz="2571" b="1"/>
              <a:t>Tipos de máquinas com variação CNC</a:t>
            </a:r>
          </a:p>
          <a:p>
            <a:pPr>
              <a:spcBef>
                <a:spcPct val="0"/>
              </a:spcBef>
              <a:buClrTx/>
              <a:buSzTx/>
              <a:buFontTx/>
              <a:buNone/>
            </a:pPr>
            <a:endParaRPr lang="pt-BR" altLang="pt-BR" sz="2571" b="1"/>
          </a:p>
        </p:txBody>
      </p:sp>
      <p:sp>
        <p:nvSpPr>
          <p:cNvPr id="2" name="CaixaDeTexto 1">
            <a:extLst>
              <a:ext uri="{FF2B5EF4-FFF2-40B4-BE49-F238E27FC236}">
                <a16:creationId xmlns:a16="http://schemas.microsoft.com/office/drawing/2014/main" id="{9DFB8B03-BD1C-4A5D-95A8-F9A860DED6E7}"/>
              </a:ext>
            </a:extLst>
          </p:cNvPr>
          <p:cNvSpPr txBox="1"/>
          <p:nvPr/>
        </p:nvSpPr>
        <p:spPr>
          <a:xfrm>
            <a:off x="841734" y="1744523"/>
            <a:ext cx="8637602" cy="4608506"/>
          </a:xfrm>
          <a:prstGeom prst="rect">
            <a:avLst/>
          </a:prstGeom>
          <a:noFill/>
        </p:spPr>
        <p:txBody>
          <a:bodyPr>
            <a:spAutoFit/>
          </a:bodyPr>
          <a:lstStyle/>
          <a:p>
            <a:pPr marL="367280" indent="-367280">
              <a:buFont typeface="Wingdings" panose="05000000000000000000" pitchFamily="2" charset="2"/>
              <a:buChar char="q"/>
              <a:defRPr/>
            </a:pPr>
            <a:r>
              <a:rPr lang="pt-BR" sz="2142" dirty="0"/>
              <a:t>O tipo de máquina que utiliza CNC varia segundo o seu processo de trabalho. </a:t>
            </a:r>
          </a:p>
          <a:p>
            <a:pPr>
              <a:defRPr/>
            </a:pPr>
            <a:endParaRPr lang="pt-BR" sz="1928" dirty="0"/>
          </a:p>
          <a:p>
            <a:pPr>
              <a:defRPr/>
            </a:pPr>
            <a:endParaRPr lang="pt-BR" sz="1928" dirty="0"/>
          </a:p>
          <a:p>
            <a:pPr marL="306067" indent="-306067">
              <a:buFont typeface="Wingdings" panose="05000000000000000000" pitchFamily="2" charset="2"/>
              <a:buChar char="v"/>
              <a:defRPr/>
            </a:pPr>
            <a:r>
              <a:rPr lang="pt-BR" sz="1928" b="1" dirty="0">
                <a:hlinkClick r:id="rId3" tooltip="Torno (ferramenta)"/>
              </a:rPr>
              <a:t>Torno</a:t>
            </a:r>
            <a:r>
              <a:rPr lang="pt-BR" sz="1928" b="1" dirty="0"/>
              <a:t> </a:t>
            </a:r>
          </a:p>
          <a:p>
            <a:pPr lvl="1">
              <a:defRPr/>
            </a:pPr>
            <a:r>
              <a:rPr lang="pt-BR" sz="1928" dirty="0"/>
              <a:t>Universal</a:t>
            </a:r>
          </a:p>
          <a:p>
            <a:pPr lvl="1">
              <a:defRPr/>
            </a:pPr>
            <a:r>
              <a:rPr lang="pt-BR" sz="1928" dirty="0"/>
              <a:t>Vertical</a:t>
            </a:r>
          </a:p>
          <a:p>
            <a:pPr lvl="1">
              <a:defRPr/>
            </a:pPr>
            <a:r>
              <a:rPr lang="pt-BR" sz="1928" dirty="0"/>
              <a:t>Horizontal</a:t>
            </a:r>
          </a:p>
          <a:p>
            <a:pPr lvl="1">
              <a:defRPr/>
            </a:pPr>
            <a:endParaRPr lang="pt-BR" sz="1928" dirty="0"/>
          </a:p>
          <a:p>
            <a:pPr marL="306067" indent="-306067">
              <a:buFont typeface="Wingdings" panose="05000000000000000000" pitchFamily="2" charset="2"/>
              <a:buChar char="v"/>
              <a:defRPr/>
            </a:pPr>
            <a:r>
              <a:rPr lang="pt-BR" sz="1928" b="1" dirty="0">
                <a:hlinkClick r:id="rId4" tooltip="Fresadora"/>
              </a:rPr>
              <a:t>Fresadora</a:t>
            </a:r>
            <a:r>
              <a:rPr lang="pt-BR" sz="1928" b="1" dirty="0"/>
              <a:t> </a:t>
            </a:r>
          </a:p>
          <a:p>
            <a:pPr lvl="1">
              <a:defRPr/>
            </a:pPr>
            <a:r>
              <a:rPr lang="pt-BR" sz="1928" dirty="0"/>
              <a:t>Universal</a:t>
            </a:r>
          </a:p>
          <a:p>
            <a:pPr lvl="1">
              <a:defRPr/>
            </a:pPr>
            <a:r>
              <a:rPr lang="pt-BR" sz="1928" dirty="0"/>
              <a:t>Vertical</a:t>
            </a:r>
          </a:p>
          <a:p>
            <a:pPr lvl="1">
              <a:defRPr/>
            </a:pPr>
            <a:r>
              <a:rPr lang="pt-BR" sz="1928" dirty="0"/>
              <a:t>Horizontal</a:t>
            </a:r>
          </a:p>
          <a:p>
            <a:pPr lvl="1">
              <a:defRPr/>
            </a:pPr>
            <a:r>
              <a:rPr lang="pt-BR" sz="1928" dirty="0"/>
              <a:t>Caracol</a:t>
            </a:r>
          </a:p>
          <a:p>
            <a:pPr>
              <a:defRPr/>
            </a:pPr>
            <a:endParaRPr lang="pt-BR" sz="1928" dirty="0"/>
          </a:p>
        </p:txBody>
      </p:sp>
      <p:pic>
        <p:nvPicPr>
          <p:cNvPr id="4" name="Imagem 3">
            <a:extLst>
              <a:ext uri="{FF2B5EF4-FFF2-40B4-BE49-F238E27FC236}">
                <a16:creationId xmlns:a16="http://schemas.microsoft.com/office/drawing/2014/main" id="{5DAFA272-725E-4AD3-B0E2-7D3DFBBF1A85}"/>
              </a:ext>
            </a:extLst>
          </p:cNvPr>
          <p:cNvPicPr>
            <a:picLocks noChangeAspect="1"/>
          </p:cNvPicPr>
          <p:nvPr/>
        </p:nvPicPr>
        <p:blipFill>
          <a:blip r:embed="rId5"/>
          <a:stretch>
            <a:fillRect/>
          </a:stretch>
        </p:blipFill>
        <p:spPr>
          <a:xfrm>
            <a:off x="5855769" y="2211502"/>
            <a:ext cx="3285009" cy="415217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2">
            <a:extLst>
              <a:ext uri="{FF2B5EF4-FFF2-40B4-BE49-F238E27FC236}">
                <a16:creationId xmlns:a16="http://schemas.microsoft.com/office/drawing/2014/main" id="{6C515E77-3C64-4FB2-8A38-126F9FA605CB}"/>
              </a:ext>
            </a:extLst>
          </p:cNvPr>
          <p:cNvSpPr txBox="1">
            <a:spLocks noChangeArrowheads="1"/>
          </p:cNvSpPr>
          <p:nvPr/>
        </p:nvSpPr>
        <p:spPr bwMode="auto">
          <a:xfrm>
            <a:off x="919950" y="588309"/>
            <a:ext cx="9023574"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BR" altLang="pt-BR" sz="2571" b="1"/>
              <a:t>Tipos de máquinas com variação CNC</a:t>
            </a:r>
          </a:p>
          <a:p>
            <a:pPr>
              <a:spcBef>
                <a:spcPct val="0"/>
              </a:spcBef>
              <a:buClrTx/>
              <a:buSzTx/>
              <a:buFontTx/>
              <a:buNone/>
            </a:pPr>
            <a:endParaRPr lang="pt-BR" altLang="pt-BR" sz="2571" b="1"/>
          </a:p>
        </p:txBody>
      </p:sp>
      <p:sp>
        <p:nvSpPr>
          <p:cNvPr id="19459" name="CaixaDeTexto 1">
            <a:extLst>
              <a:ext uri="{FF2B5EF4-FFF2-40B4-BE49-F238E27FC236}">
                <a16:creationId xmlns:a16="http://schemas.microsoft.com/office/drawing/2014/main" id="{A13EE213-C6C5-4ED6-BD51-C52F1DE14A44}"/>
              </a:ext>
            </a:extLst>
          </p:cNvPr>
          <p:cNvSpPr txBox="1">
            <a:spLocks noChangeArrowheads="1"/>
          </p:cNvSpPr>
          <p:nvPr/>
        </p:nvSpPr>
        <p:spPr bwMode="auto">
          <a:xfrm>
            <a:off x="841734" y="1744524"/>
            <a:ext cx="8637602" cy="137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pt-BR" altLang="pt-BR" sz="2142"/>
              <a:t>O tipo de máquina que utiliza CNC varia segundo o seu processo de trabalho. </a:t>
            </a:r>
          </a:p>
          <a:p>
            <a:pPr>
              <a:spcBef>
                <a:spcPct val="0"/>
              </a:spcBef>
              <a:buClrTx/>
              <a:buSzTx/>
              <a:buFont typeface="Wingdings" panose="05000000000000000000" pitchFamily="2" charset="2"/>
              <a:buChar char="q"/>
            </a:pPr>
            <a:endParaRPr lang="pt-BR" altLang="pt-BR" sz="2142"/>
          </a:p>
          <a:p>
            <a:pPr>
              <a:spcBef>
                <a:spcPct val="0"/>
              </a:spcBef>
              <a:buClrTx/>
              <a:buSzTx/>
              <a:buFont typeface="Wingdings" panose="05000000000000000000" pitchFamily="2" charset="2"/>
              <a:buChar char="q"/>
            </a:pPr>
            <a:endParaRPr lang="pt-BR" altLang="pt-BR" sz="1928"/>
          </a:p>
        </p:txBody>
      </p:sp>
      <p:sp>
        <p:nvSpPr>
          <p:cNvPr id="5" name="Retângulo 4">
            <a:extLst>
              <a:ext uri="{FF2B5EF4-FFF2-40B4-BE49-F238E27FC236}">
                <a16:creationId xmlns:a16="http://schemas.microsoft.com/office/drawing/2014/main" id="{5BAE4117-C72A-443F-840F-73035905003A}"/>
              </a:ext>
            </a:extLst>
          </p:cNvPr>
          <p:cNvSpPr/>
          <p:nvPr/>
        </p:nvSpPr>
        <p:spPr>
          <a:xfrm>
            <a:off x="1380735" y="3128580"/>
            <a:ext cx="4896908" cy="1894878"/>
          </a:xfrm>
          <a:prstGeom prst="rect">
            <a:avLst/>
          </a:prstGeom>
        </p:spPr>
        <p:txBody>
          <a:bodyPr>
            <a:spAutoFit/>
          </a:bodyPr>
          <a:lstStyle/>
          <a:p>
            <a:pPr marL="306067" indent="-306067">
              <a:lnSpc>
                <a:spcPct val="107000"/>
              </a:lnSpc>
              <a:buFont typeface="Wingdings" panose="05000000000000000000" pitchFamily="2" charset="2"/>
              <a:buChar char="v"/>
              <a:defRPr/>
            </a:pPr>
            <a:r>
              <a:rPr lang="pt-BR" sz="1928"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Eletroerosão"/>
              </a:rPr>
              <a:t>EDM</a:t>
            </a:r>
            <a:r>
              <a:rPr lang="pt-BR" sz="1928" b="1" dirty="0">
                <a:latin typeface="Times New Roman" panose="02020603050405020304" pitchFamily="18" charset="0"/>
                <a:ea typeface="Times New Roman" panose="02020603050405020304" pitchFamily="18" charset="0"/>
                <a:cs typeface="Times New Roman" panose="02020603050405020304" pitchFamily="18" charset="0"/>
              </a:rPr>
              <a:t> – Eletroerosão</a:t>
            </a:r>
          </a:p>
          <a:p>
            <a:pPr>
              <a:lnSpc>
                <a:spcPct val="107000"/>
              </a:lnSpc>
              <a:defRPr/>
            </a:pPr>
            <a:r>
              <a:rPr lang="pt-BR" sz="1928" dirty="0">
                <a:latin typeface="Times New Roman" panose="02020603050405020304" pitchFamily="18" charset="0"/>
                <a:ea typeface="Times New Roman" panose="02020603050405020304" pitchFamily="18" charset="0"/>
                <a:cs typeface="Times New Roman" panose="02020603050405020304" pitchFamily="18" charset="0"/>
              </a:rPr>
              <a:t> </a:t>
            </a:r>
            <a:endParaRPr lang="pt-BR" sz="1714" dirty="0">
              <a:latin typeface="Calibri" panose="020F0502020204030204" pitchFamily="34" charset="0"/>
              <a:ea typeface="Yu Mincho" panose="02020400000000000000" pitchFamily="18" charset="-128"/>
              <a:cs typeface="Times New Roman" panose="02020603050405020304" pitchFamily="18" charset="0"/>
            </a:endParaRPr>
          </a:p>
          <a:p>
            <a:pPr marL="367280" indent="-367280">
              <a:lnSpc>
                <a:spcPct val="107000"/>
              </a:lnSpc>
              <a:spcAft>
                <a:spcPts val="857"/>
              </a:spcAft>
              <a:buSzPts val="1000"/>
              <a:buFont typeface="Symbol" panose="05050102010706020507" pitchFamily="18" charset="2"/>
              <a:buChar char=""/>
              <a:tabLst>
                <a:tab pos="489707" algn="l"/>
              </a:tabLst>
              <a:defRPr/>
            </a:pPr>
            <a:r>
              <a:rPr lang="pt-BR" sz="1928" dirty="0">
                <a:latin typeface="Times New Roman" panose="02020603050405020304" pitchFamily="18" charset="0"/>
                <a:ea typeface="Times New Roman" panose="02020603050405020304" pitchFamily="18" charset="0"/>
                <a:cs typeface="Times New Roman" panose="02020603050405020304" pitchFamily="18" charset="0"/>
              </a:rPr>
              <a:t>A fio</a:t>
            </a:r>
            <a:endParaRPr lang="pt-BR" sz="1714" dirty="0">
              <a:latin typeface="Calibri" panose="020F0502020204030204" pitchFamily="34" charset="0"/>
              <a:ea typeface="Yu Mincho" panose="02020400000000000000" pitchFamily="18" charset="-128"/>
              <a:cs typeface="Times New Roman" panose="02020603050405020304" pitchFamily="18" charset="0"/>
            </a:endParaRPr>
          </a:p>
          <a:p>
            <a:pPr marL="367280" indent="-367280">
              <a:lnSpc>
                <a:spcPct val="107000"/>
              </a:lnSpc>
              <a:spcAft>
                <a:spcPts val="857"/>
              </a:spcAft>
              <a:buSzPts val="1000"/>
              <a:buFont typeface="Symbol" panose="05050102010706020507" pitchFamily="18" charset="2"/>
              <a:buChar char=""/>
              <a:tabLst>
                <a:tab pos="489707" algn="l"/>
              </a:tabLst>
              <a:defRPr/>
            </a:pPr>
            <a:r>
              <a:rPr lang="pt-BR" sz="1928" dirty="0">
                <a:latin typeface="Times New Roman" panose="02020603050405020304" pitchFamily="18" charset="0"/>
                <a:ea typeface="Times New Roman" panose="02020603050405020304" pitchFamily="18" charset="0"/>
                <a:cs typeface="Times New Roman" panose="02020603050405020304" pitchFamily="18" charset="0"/>
              </a:rPr>
              <a:t>Penetração</a:t>
            </a:r>
            <a:endParaRPr lang="pt-BR" sz="1714" dirty="0">
              <a:latin typeface="Calibri" panose="020F0502020204030204" pitchFamily="34" charset="0"/>
              <a:ea typeface="Yu Mincho" panose="02020400000000000000" pitchFamily="18" charset="-128"/>
              <a:cs typeface="Times New Roman" panose="02020603050405020304" pitchFamily="18" charset="0"/>
            </a:endParaRPr>
          </a:p>
          <a:p>
            <a:pPr marL="367280" indent="-367280">
              <a:lnSpc>
                <a:spcPct val="107000"/>
              </a:lnSpc>
              <a:spcAft>
                <a:spcPts val="857"/>
              </a:spcAft>
              <a:buSzPts val="1000"/>
              <a:buFont typeface="Symbol" panose="05050102010706020507" pitchFamily="18" charset="2"/>
              <a:buChar char=""/>
              <a:tabLst>
                <a:tab pos="489707" algn="l"/>
              </a:tabLst>
              <a:defRPr/>
            </a:pPr>
            <a:r>
              <a:rPr lang="pt-BR" sz="1928" dirty="0">
                <a:latin typeface="Times New Roman" panose="02020603050405020304" pitchFamily="18" charset="0"/>
                <a:ea typeface="Times New Roman" panose="02020603050405020304" pitchFamily="18" charset="0"/>
                <a:cs typeface="Times New Roman" panose="02020603050405020304" pitchFamily="18" charset="0"/>
              </a:rPr>
              <a:t>Retificadora</a:t>
            </a:r>
            <a:endParaRPr lang="pt-BR" sz="1714" dirty="0">
              <a:latin typeface="Calibri" panose="020F0502020204030204" pitchFamily="34" charset="0"/>
              <a:ea typeface="Yu Mincho" panose="02020400000000000000" pitchFamily="18" charset="-128"/>
              <a:cs typeface="Times New Roman" panose="02020603050405020304" pitchFamily="18" charset="0"/>
            </a:endParaRPr>
          </a:p>
        </p:txBody>
      </p:sp>
      <p:pic>
        <p:nvPicPr>
          <p:cNvPr id="3" name="Imagem 2">
            <a:extLst>
              <a:ext uri="{FF2B5EF4-FFF2-40B4-BE49-F238E27FC236}">
                <a16:creationId xmlns:a16="http://schemas.microsoft.com/office/drawing/2014/main" id="{E0C6233D-CA2D-494A-8490-2B9878E8AA4D}"/>
              </a:ext>
            </a:extLst>
          </p:cNvPr>
          <p:cNvPicPr>
            <a:picLocks noChangeAspect="1"/>
          </p:cNvPicPr>
          <p:nvPr/>
        </p:nvPicPr>
        <p:blipFill>
          <a:blip r:embed="rId4"/>
          <a:stretch>
            <a:fillRect/>
          </a:stretch>
        </p:blipFill>
        <p:spPr>
          <a:xfrm>
            <a:off x="4965000" y="2747153"/>
            <a:ext cx="3703287" cy="345844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2">
            <a:extLst>
              <a:ext uri="{FF2B5EF4-FFF2-40B4-BE49-F238E27FC236}">
                <a16:creationId xmlns:a16="http://schemas.microsoft.com/office/drawing/2014/main" id="{CD296A03-1CD4-49CD-9E03-05275243368A}"/>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Máquina de Eletro erosão CNC</a:t>
            </a:r>
          </a:p>
        </p:txBody>
      </p:sp>
      <p:pic>
        <p:nvPicPr>
          <p:cNvPr id="20483" name="Imagem 2">
            <a:extLst>
              <a:ext uri="{FF2B5EF4-FFF2-40B4-BE49-F238E27FC236}">
                <a16:creationId xmlns:a16="http://schemas.microsoft.com/office/drawing/2014/main" id="{8EE98707-5C48-4B48-A309-AEF310771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650" y="1668010"/>
            <a:ext cx="4512637" cy="451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75AED24F-3985-4DA6-B84B-59072B43003C}"/>
              </a:ext>
            </a:extLst>
          </p:cNvPr>
          <p:cNvSpPr txBox="1"/>
          <p:nvPr/>
        </p:nvSpPr>
        <p:spPr>
          <a:xfrm>
            <a:off x="996744" y="6295012"/>
            <a:ext cx="8715394" cy="685701"/>
          </a:xfrm>
          <a:prstGeom prst="rect">
            <a:avLst/>
          </a:prstGeom>
          <a:noFill/>
        </p:spPr>
        <p:txBody>
          <a:bodyPr wrap="square" rtlCol="0">
            <a:spAutoFit/>
          </a:bodyPr>
          <a:lstStyle/>
          <a:p>
            <a:r>
              <a:rPr lang="pt-BR" sz="1928" dirty="0">
                <a:latin typeface="Calibri" panose="020F0502020204030204" pitchFamily="34" charset="0"/>
                <a:ea typeface="Calibri" panose="020F0502020204030204" pitchFamily="34" charset="0"/>
                <a:cs typeface="Times New Roman" panose="02020603050405020304" pitchFamily="18" charset="0"/>
              </a:rPr>
              <a:t>https://www.youtube.com/watch?v=pTr9qNuUEnY</a:t>
            </a:r>
          </a:p>
          <a:p>
            <a:endParaRPr lang="pt-BR" sz="1928"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m 2">
            <a:extLst>
              <a:ext uri="{FF2B5EF4-FFF2-40B4-BE49-F238E27FC236}">
                <a16:creationId xmlns:a16="http://schemas.microsoft.com/office/drawing/2014/main" id="{E762A25B-0069-4C45-8F62-418E9F2D3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45" y="1513281"/>
            <a:ext cx="9793817" cy="501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aixaDeTexto 2">
            <a:extLst>
              <a:ext uri="{FF2B5EF4-FFF2-40B4-BE49-F238E27FC236}">
                <a16:creationId xmlns:a16="http://schemas.microsoft.com/office/drawing/2014/main" id="{268D9D3A-FA82-4EAC-8E98-9D695F28D68F}"/>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Máquina de Eletro erosão CNC a Fio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2">
            <a:extLst>
              <a:ext uri="{FF2B5EF4-FFF2-40B4-BE49-F238E27FC236}">
                <a16:creationId xmlns:a16="http://schemas.microsoft.com/office/drawing/2014/main" id="{03B2CE7A-303D-4E8A-B02F-60BA85FD9536}"/>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Programação CNC</a:t>
            </a:r>
          </a:p>
        </p:txBody>
      </p:sp>
      <p:sp>
        <p:nvSpPr>
          <p:cNvPr id="6" name="CaixaDeTexto 5">
            <a:extLst>
              <a:ext uri="{FF2B5EF4-FFF2-40B4-BE49-F238E27FC236}">
                <a16:creationId xmlns:a16="http://schemas.microsoft.com/office/drawing/2014/main" id="{70224129-F7EB-4F9E-8C72-71241B08409E}"/>
              </a:ext>
            </a:extLst>
          </p:cNvPr>
          <p:cNvSpPr txBox="1"/>
          <p:nvPr/>
        </p:nvSpPr>
        <p:spPr>
          <a:xfrm>
            <a:off x="611107" y="1358860"/>
            <a:ext cx="7712738" cy="421975"/>
          </a:xfrm>
          <a:prstGeom prst="rect">
            <a:avLst/>
          </a:prstGeom>
          <a:noFill/>
        </p:spPr>
        <p:txBody>
          <a:bodyPr wrap="square" rtlCol="0">
            <a:spAutoFit/>
          </a:bodyPr>
          <a:lstStyle/>
          <a:p>
            <a:pPr marL="367280" indent="-367280">
              <a:buFont typeface="Wingdings" panose="05000000000000000000" pitchFamily="2" charset="2"/>
              <a:buChar char="q"/>
            </a:pPr>
            <a:r>
              <a:rPr lang="pt-BR" sz="2142" dirty="0"/>
              <a:t>Transferência de dados, redes DNC</a:t>
            </a:r>
          </a:p>
        </p:txBody>
      </p:sp>
      <p:sp>
        <p:nvSpPr>
          <p:cNvPr id="7" name="CaixaDeTexto 6">
            <a:extLst>
              <a:ext uri="{FF2B5EF4-FFF2-40B4-BE49-F238E27FC236}">
                <a16:creationId xmlns:a16="http://schemas.microsoft.com/office/drawing/2014/main" id="{93A456CA-7D98-44BE-AFDB-B4801E62C29B}"/>
              </a:ext>
            </a:extLst>
          </p:cNvPr>
          <p:cNvSpPr txBox="1"/>
          <p:nvPr/>
        </p:nvSpPr>
        <p:spPr>
          <a:xfrm>
            <a:off x="688235" y="1975879"/>
            <a:ext cx="8715394" cy="1410899"/>
          </a:xfrm>
          <a:prstGeom prst="rect">
            <a:avLst/>
          </a:prstGeom>
          <a:noFill/>
        </p:spPr>
        <p:txBody>
          <a:bodyPr wrap="square" rtlCol="0">
            <a:spAutoFit/>
          </a:bodyPr>
          <a:lstStyle/>
          <a:p>
            <a:pPr marL="367280" indent="-367280" algn="just">
              <a:buFont typeface="Wingdings" panose="05000000000000000000" pitchFamily="2" charset="2"/>
              <a:buChar char="v"/>
            </a:pPr>
            <a:r>
              <a:rPr lang="pt-BR" sz="2142" dirty="0"/>
              <a:t>A partir de 1958, através de estudos organizados pela E.I.A. (Associação Americana de Engenheiros), houve a padronização do formato dos dados de entrada, conforme padrão RS-244 e RS-232. Atualmente são muito usados os sistemas EIA 244 ou ASCII.</a:t>
            </a:r>
          </a:p>
        </p:txBody>
      </p:sp>
      <p:sp>
        <p:nvSpPr>
          <p:cNvPr id="8" name="CaixaDeTexto 7">
            <a:extLst>
              <a:ext uri="{FF2B5EF4-FFF2-40B4-BE49-F238E27FC236}">
                <a16:creationId xmlns:a16="http://schemas.microsoft.com/office/drawing/2014/main" id="{A8F9B6B5-72E8-4F8B-AE10-E5D111B6AA3D}"/>
              </a:ext>
            </a:extLst>
          </p:cNvPr>
          <p:cNvSpPr txBox="1"/>
          <p:nvPr/>
        </p:nvSpPr>
        <p:spPr>
          <a:xfrm>
            <a:off x="688234" y="3904064"/>
            <a:ext cx="8484012" cy="2729465"/>
          </a:xfrm>
          <a:prstGeom prst="rect">
            <a:avLst/>
          </a:prstGeom>
          <a:noFill/>
        </p:spPr>
        <p:txBody>
          <a:bodyPr wrap="square" rtlCol="0">
            <a:spAutoFit/>
          </a:bodyPr>
          <a:lstStyle/>
          <a:p>
            <a:pPr marL="367280" indent="-367280" algn="just">
              <a:buFont typeface="Wingdings" panose="05000000000000000000" pitchFamily="2" charset="2"/>
              <a:buChar char="v"/>
            </a:pPr>
            <a:r>
              <a:rPr lang="pt-BR" sz="2142" dirty="0"/>
              <a:t>Antigamente, a forma mais utilizada de entrada de dados era o método da fita perfurada. Recentemente, os métodos empregados são os seguintes : </a:t>
            </a:r>
          </a:p>
          <a:p>
            <a:pPr algn="just"/>
            <a:endParaRPr lang="pt-BR" sz="2142" dirty="0"/>
          </a:p>
          <a:p>
            <a:pPr algn="just"/>
            <a:r>
              <a:rPr lang="pt-BR" sz="2142" dirty="0"/>
              <a:t>• Programação direta no próprio comando da máquina;</a:t>
            </a:r>
          </a:p>
          <a:p>
            <a:pPr algn="just"/>
            <a:r>
              <a:rPr lang="pt-BR" sz="2142" dirty="0"/>
              <a:t>• Transferência de arquivos via rede DNC;</a:t>
            </a:r>
          </a:p>
          <a:p>
            <a:pPr algn="just"/>
            <a:r>
              <a:rPr lang="pt-BR" sz="2142" dirty="0"/>
              <a:t>• Transferência de arquivos via USB;</a:t>
            </a:r>
          </a:p>
          <a:p>
            <a:pPr algn="just"/>
            <a:r>
              <a:rPr lang="pt-BR" sz="2142" dirty="0"/>
              <a:t>• Comunicação ON-LINE via microcomputador.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2">
            <a:extLst>
              <a:ext uri="{FF2B5EF4-FFF2-40B4-BE49-F238E27FC236}">
                <a16:creationId xmlns:a16="http://schemas.microsoft.com/office/drawing/2014/main" id="{03B2CE7A-303D-4E8A-B02F-60BA85FD9536}"/>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Programação CNC</a:t>
            </a:r>
          </a:p>
        </p:txBody>
      </p:sp>
      <p:sp>
        <p:nvSpPr>
          <p:cNvPr id="6" name="CaixaDeTexto 5">
            <a:extLst>
              <a:ext uri="{FF2B5EF4-FFF2-40B4-BE49-F238E27FC236}">
                <a16:creationId xmlns:a16="http://schemas.microsoft.com/office/drawing/2014/main" id="{70224129-F7EB-4F9E-8C72-71241B08409E}"/>
              </a:ext>
            </a:extLst>
          </p:cNvPr>
          <p:cNvSpPr txBox="1"/>
          <p:nvPr/>
        </p:nvSpPr>
        <p:spPr>
          <a:xfrm>
            <a:off x="611107" y="1358860"/>
            <a:ext cx="7712738" cy="421975"/>
          </a:xfrm>
          <a:prstGeom prst="rect">
            <a:avLst/>
          </a:prstGeom>
          <a:noFill/>
        </p:spPr>
        <p:txBody>
          <a:bodyPr wrap="square" rtlCol="0">
            <a:spAutoFit/>
          </a:bodyPr>
          <a:lstStyle/>
          <a:p>
            <a:pPr marL="367280" indent="-367280">
              <a:buFont typeface="Wingdings" panose="05000000000000000000" pitchFamily="2" charset="2"/>
              <a:buChar char="q"/>
            </a:pPr>
            <a:r>
              <a:rPr lang="pt-BR" sz="2142" dirty="0"/>
              <a:t>Transferência de dados, redes DNC</a:t>
            </a:r>
          </a:p>
        </p:txBody>
      </p:sp>
      <p:sp>
        <p:nvSpPr>
          <p:cNvPr id="8" name="CaixaDeTexto 7">
            <a:extLst>
              <a:ext uri="{FF2B5EF4-FFF2-40B4-BE49-F238E27FC236}">
                <a16:creationId xmlns:a16="http://schemas.microsoft.com/office/drawing/2014/main" id="{A8F9B6B5-72E8-4F8B-AE10-E5D111B6AA3D}"/>
              </a:ext>
            </a:extLst>
          </p:cNvPr>
          <p:cNvSpPr txBox="1"/>
          <p:nvPr/>
        </p:nvSpPr>
        <p:spPr>
          <a:xfrm>
            <a:off x="895001" y="2130134"/>
            <a:ext cx="8484012" cy="421975"/>
          </a:xfrm>
          <a:prstGeom prst="rect">
            <a:avLst/>
          </a:prstGeom>
          <a:noFill/>
        </p:spPr>
        <p:txBody>
          <a:bodyPr wrap="square" rtlCol="0">
            <a:spAutoFit/>
          </a:bodyPr>
          <a:lstStyle/>
          <a:p>
            <a:pPr marL="367280" indent="-367280" algn="just">
              <a:buFont typeface="Wingdings" panose="05000000000000000000" pitchFamily="2" charset="2"/>
              <a:buChar char="v"/>
            </a:pPr>
            <a:r>
              <a:rPr lang="pt-BR" sz="2142" dirty="0"/>
              <a:t>Comunicação ON-LINE via microcomputador.</a:t>
            </a:r>
          </a:p>
        </p:txBody>
      </p:sp>
      <p:pic>
        <p:nvPicPr>
          <p:cNvPr id="2" name="Imagem 1">
            <a:extLst>
              <a:ext uri="{FF2B5EF4-FFF2-40B4-BE49-F238E27FC236}">
                <a16:creationId xmlns:a16="http://schemas.microsoft.com/office/drawing/2014/main" id="{2C361235-C33A-4302-9A47-A90B8200DA2E}"/>
              </a:ext>
            </a:extLst>
          </p:cNvPr>
          <p:cNvPicPr>
            <a:picLocks noChangeAspect="1"/>
          </p:cNvPicPr>
          <p:nvPr/>
        </p:nvPicPr>
        <p:blipFill>
          <a:blip r:embed="rId3"/>
          <a:stretch>
            <a:fillRect/>
          </a:stretch>
        </p:blipFill>
        <p:spPr>
          <a:xfrm>
            <a:off x="2305982" y="3209917"/>
            <a:ext cx="5662050" cy="2897337"/>
          </a:xfrm>
          <a:prstGeom prst="rect">
            <a:avLst/>
          </a:prstGeom>
        </p:spPr>
      </p:pic>
    </p:spTree>
    <p:custDataLst>
      <p:tags r:id="rId1"/>
    </p:custDataLst>
    <p:extLst>
      <p:ext uri="{BB962C8B-B14F-4D97-AF65-F5344CB8AC3E}">
        <p14:creationId xmlns:p14="http://schemas.microsoft.com/office/powerpoint/2010/main" val="11571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ixaDeTexto 2">
            <a:extLst>
              <a:ext uri="{FF2B5EF4-FFF2-40B4-BE49-F238E27FC236}">
                <a16:creationId xmlns:a16="http://schemas.microsoft.com/office/drawing/2014/main" id="{2F6BA36A-2D2C-4675-8818-CAA5A9140420}"/>
              </a:ext>
            </a:extLst>
          </p:cNvPr>
          <p:cNvSpPr txBox="1">
            <a:spLocks noChangeArrowheads="1"/>
          </p:cNvSpPr>
          <p:nvPr/>
        </p:nvSpPr>
        <p:spPr bwMode="auto">
          <a:xfrm>
            <a:off x="919950" y="588309"/>
            <a:ext cx="9023574"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p>
          <a:p>
            <a:pPr>
              <a:spcBef>
                <a:spcPct val="0"/>
              </a:spcBef>
              <a:buClrTx/>
              <a:buSzTx/>
              <a:buFontTx/>
              <a:buNone/>
            </a:pPr>
            <a:endParaRPr lang="pt-BR" altLang="pt-BR" sz="2571" b="1"/>
          </a:p>
        </p:txBody>
      </p:sp>
      <p:sp>
        <p:nvSpPr>
          <p:cNvPr id="3" name="CaixaDeTexto 2">
            <a:extLst>
              <a:ext uri="{FF2B5EF4-FFF2-40B4-BE49-F238E27FC236}">
                <a16:creationId xmlns:a16="http://schemas.microsoft.com/office/drawing/2014/main" id="{966275AD-3E7B-411C-AB7A-BC9033C7CBF3}"/>
              </a:ext>
            </a:extLst>
          </p:cNvPr>
          <p:cNvSpPr txBox="1">
            <a:spLocks noChangeArrowheads="1"/>
          </p:cNvSpPr>
          <p:nvPr/>
        </p:nvSpPr>
        <p:spPr bwMode="auto">
          <a:xfrm>
            <a:off x="919949" y="1477575"/>
            <a:ext cx="8715817" cy="141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dirty="0"/>
              <a:t>O </a:t>
            </a:r>
            <a:r>
              <a:rPr lang="pt-BR" altLang="pt-BR" sz="2142" b="1" dirty="0"/>
              <a:t>Código G</a:t>
            </a:r>
            <a:r>
              <a:rPr lang="pt-BR" altLang="pt-BR" sz="2142" dirty="0"/>
              <a:t>, do inglês </a:t>
            </a:r>
            <a:r>
              <a:rPr lang="pt-BR" altLang="pt-BR" sz="2142" dirty="0">
                <a:hlinkClick r:id="rId3" tooltip="en:G-code"/>
              </a:rPr>
              <a:t>G-</a:t>
            </a:r>
            <a:r>
              <a:rPr lang="pt-BR" altLang="pt-BR" sz="2142" dirty="0" err="1">
                <a:hlinkClick r:id="rId3" tooltip="en:G-code"/>
              </a:rPr>
              <a:t>Code</a:t>
            </a:r>
            <a:r>
              <a:rPr lang="pt-BR" altLang="pt-BR" sz="2142" dirty="0"/>
              <a:t>, é o nome dado à linguagem de programação criada a partir da necessidade de maquinários industriais, que faziam uso de sistemas </a:t>
            </a:r>
            <a:r>
              <a:rPr lang="pt-BR" altLang="pt-BR" sz="2142" dirty="0">
                <a:hlinkClick r:id="rId4" tooltip="Comando numérico computadorizado"/>
              </a:rPr>
              <a:t>Comando Numérico Computadorizado</a:t>
            </a:r>
            <a:r>
              <a:rPr lang="pt-BR" altLang="pt-BR" sz="2142" dirty="0"/>
              <a:t> (CNC). </a:t>
            </a:r>
          </a:p>
        </p:txBody>
      </p:sp>
      <p:sp>
        <p:nvSpPr>
          <p:cNvPr id="4" name="CaixaDeTexto 3">
            <a:extLst>
              <a:ext uri="{FF2B5EF4-FFF2-40B4-BE49-F238E27FC236}">
                <a16:creationId xmlns:a16="http://schemas.microsoft.com/office/drawing/2014/main" id="{9D1317D8-9755-483D-BF63-B7AB3E5029E9}"/>
              </a:ext>
            </a:extLst>
          </p:cNvPr>
          <p:cNvSpPr txBox="1">
            <a:spLocks noChangeArrowheads="1"/>
          </p:cNvSpPr>
          <p:nvPr/>
        </p:nvSpPr>
        <p:spPr bwMode="auto">
          <a:xfrm>
            <a:off x="928451" y="3342820"/>
            <a:ext cx="8714116" cy="174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v"/>
            </a:pPr>
            <a:r>
              <a:rPr lang="pt-BR" altLang="pt-BR" sz="2142"/>
              <a:t>Até então, cada fabricante ficava responsável por criar sua própria linguagem, para definir o processo de usinagem, então esta novidade trouxe padronização para este processo e consequentemente desenvolvimento para esta indústria que passou a ter esta como uma linguagem universal. </a:t>
            </a:r>
          </a:p>
        </p:txBody>
      </p:sp>
      <p:sp>
        <p:nvSpPr>
          <p:cNvPr id="5" name="CaixaDeTexto 4">
            <a:extLst>
              <a:ext uri="{FF2B5EF4-FFF2-40B4-BE49-F238E27FC236}">
                <a16:creationId xmlns:a16="http://schemas.microsoft.com/office/drawing/2014/main" id="{D51688CF-D75B-4016-B86A-7D7C47CD7AD2}"/>
              </a:ext>
            </a:extLst>
          </p:cNvPr>
          <p:cNvSpPr txBox="1">
            <a:spLocks noChangeArrowheads="1"/>
          </p:cNvSpPr>
          <p:nvPr/>
        </p:nvSpPr>
        <p:spPr bwMode="auto">
          <a:xfrm>
            <a:off x="1074679" y="5446111"/>
            <a:ext cx="8482873" cy="10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v"/>
            </a:pPr>
            <a:r>
              <a:rPr lang="pt-BR" altLang="pt-BR" sz="2142"/>
              <a:t>A maioria dos fabricantes adotam códigos de programação padrões, criando uma redefinição e uma customização, baseados no Sistema ou Normas ISO de padronização de linguagem 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ixaDeTexto 2">
            <a:extLst>
              <a:ext uri="{FF2B5EF4-FFF2-40B4-BE49-F238E27FC236}">
                <a16:creationId xmlns:a16="http://schemas.microsoft.com/office/drawing/2014/main" id="{EF130D1F-C7C4-4F58-AB62-B9D1FA302215}"/>
              </a:ext>
            </a:extLst>
          </p:cNvPr>
          <p:cNvSpPr txBox="1">
            <a:spLocks noChangeArrowheads="1"/>
          </p:cNvSpPr>
          <p:nvPr/>
        </p:nvSpPr>
        <p:spPr bwMode="auto">
          <a:xfrm>
            <a:off x="919950" y="557703"/>
            <a:ext cx="9023574" cy="127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p>
          <a:p>
            <a:pPr>
              <a:spcBef>
                <a:spcPct val="0"/>
              </a:spcBef>
              <a:buClrTx/>
              <a:buSzTx/>
              <a:buFont typeface="Wingdings" panose="05000000000000000000" pitchFamily="2" charset="2"/>
              <a:buNone/>
            </a:pPr>
            <a:endParaRPr lang="pt-PT" altLang="pt-BR" sz="2571" b="1"/>
          </a:p>
          <a:p>
            <a:pPr>
              <a:spcBef>
                <a:spcPct val="0"/>
              </a:spcBef>
              <a:buClrTx/>
              <a:buSzTx/>
              <a:buFontTx/>
              <a:buNone/>
            </a:pPr>
            <a:endParaRPr lang="pt-BR" altLang="pt-BR" sz="2571" b="1"/>
          </a:p>
        </p:txBody>
      </p:sp>
      <p:sp>
        <p:nvSpPr>
          <p:cNvPr id="3" name="CaixaDeTexto 2">
            <a:extLst>
              <a:ext uri="{FF2B5EF4-FFF2-40B4-BE49-F238E27FC236}">
                <a16:creationId xmlns:a16="http://schemas.microsoft.com/office/drawing/2014/main" id="{2FFA1A0A-C2C8-4062-99F4-2D5AAFD20C10}"/>
              </a:ext>
            </a:extLst>
          </p:cNvPr>
          <p:cNvSpPr txBox="1">
            <a:spLocks noChangeArrowheads="1"/>
          </p:cNvSpPr>
          <p:nvPr/>
        </p:nvSpPr>
        <p:spPr bwMode="auto">
          <a:xfrm>
            <a:off x="919949" y="1477575"/>
            <a:ext cx="8715817" cy="174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Com o advento das </a:t>
            </a:r>
            <a:r>
              <a:rPr lang="pt-BR" altLang="pt-BR" sz="2142">
                <a:hlinkClick r:id="rId3" tooltip="Impressão 3D"/>
              </a:rPr>
              <a:t>Impressoras 3D</a:t>
            </a:r>
            <a:r>
              <a:rPr lang="pt-BR" altLang="pt-BR" sz="2142"/>
              <a:t>, que também se enquadram como máquinas </a:t>
            </a:r>
            <a:r>
              <a:rPr lang="pt-BR" altLang="pt-BR" sz="2142">
                <a:hlinkClick r:id="rId4" tooltip="Comando numérico computadorizado"/>
              </a:rPr>
              <a:t>CNC</a:t>
            </a:r>
            <a:r>
              <a:rPr lang="pt-BR" altLang="pt-BR" sz="2142"/>
              <a:t>, tornou-se natural a adoção do </a:t>
            </a:r>
            <a:r>
              <a:rPr lang="pt-BR" altLang="pt-BR" sz="2142" b="1"/>
              <a:t>Código G</a:t>
            </a:r>
            <a:r>
              <a:rPr lang="pt-BR" altLang="pt-BR" sz="2142"/>
              <a:t> como linguagem de controle dessas máquinas, prova disso são os </a:t>
            </a:r>
            <a:r>
              <a:rPr lang="pt-BR" altLang="pt-BR" sz="2142">
                <a:hlinkClick r:id="rId5" tooltip="en:3D printing"/>
              </a:rPr>
              <a:t>Slicers</a:t>
            </a:r>
            <a:r>
              <a:rPr lang="pt-BR" altLang="pt-BR" sz="2142"/>
              <a:t>, softwares utilizados por essas impressoras, que exportam arquivos no formato do </a:t>
            </a:r>
            <a:r>
              <a:rPr lang="pt-BR" altLang="pt-BR" sz="2142" b="1"/>
              <a:t>Código G</a:t>
            </a:r>
            <a:r>
              <a:rPr lang="pt-BR" altLang="pt-BR" sz="2142"/>
              <a:t>.  </a:t>
            </a:r>
          </a:p>
        </p:txBody>
      </p:sp>
      <p:sp>
        <p:nvSpPr>
          <p:cNvPr id="6" name="CaixaDeTexto 5">
            <a:extLst>
              <a:ext uri="{FF2B5EF4-FFF2-40B4-BE49-F238E27FC236}">
                <a16:creationId xmlns:a16="http://schemas.microsoft.com/office/drawing/2014/main" id="{E0088998-F6BF-4001-BDD5-829088B6EEF7}"/>
              </a:ext>
            </a:extLst>
          </p:cNvPr>
          <p:cNvSpPr txBox="1">
            <a:spLocks noChangeArrowheads="1"/>
          </p:cNvSpPr>
          <p:nvPr/>
        </p:nvSpPr>
        <p:spPr bwMode="auto">
          <a:xfrm>
            <a:off x="996464" y="4213382"/>
            <a:ext cx="8561087" cy="141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O Código G é interpretado por </a:t>
            </a:r>
            <a:r>
              <a:rPr lang="pt-BR" altLang="pt-BR" sz="2142">
                <a:hlinkClick r:id="rId6" tooltip="Firmware"/>
              </a:rPr>
              <a:t>firmwares</a:t>
            </a:r>
            <a:r>
              <a:rPr lang="pt-BR" altLang="pt-BR" sz="2142"/>
              <a:t> desenvolvidos para tal função. O firmware converte o Código G em movimentos nos motores e eixos das máquinas. Existem diversos firmwares de código aberto que podem ser aplicados no uso de Código G.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ixaDeTexto 2">
            <a:extLst>
              <a:ext uri="{FF2B5EF4-FFF2-40B4-BE49-F238E27FC236}">
                <a16:creationId xmlns:a16="http://schemas.microsoft.com/office/drawing/2014/main" id="{2CAA2938-8B6F-491C-9F2B-57C08004DA93}"/>
              </a:ext>
            </a:extLst>
          </p:cNvPr>
          <p:cNvSpPr txBox="1">
            <a:spLocks noChangeArrowheads="1"/>
          </p:cNvSpPr>
          <p:nvPr/>
        </p:nvSpPr>
        <p:spPr bwMode="auto">
          <a:xfrm>
            <a:off x="919950" y="588309"/>
            <a:ext cx="9023574"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p>
          <a:p>
            <a:pPr>
              <a:spcBef>
                <a:spcPct val="0"/>
              </a:spcBef>
              <a:buClrTx/>
              <a:buSzTx/>
              <a:buFontTx/>
              <a:buNone/>
            </a:pPr>
            <a:endParaRPr lang="pt-BR" altLang="pt-BR" sz="2571" b="1"/>
          </a:p>
        </p:txBody>
      </p:sp>
      <p:sp>
        <p:nvSpPr>
          <p:cNvPr id="3" name="CaixaDeTexto 2">
            <a:extLst>
              <a:ext uri="{FF2B5EF4-FFF2-40B4-BE49-F238E27FC236}">
                <a16:creationId xmlns:a16="http://schemas.microsoft.com/office/drawing/2014/main" id="{E5DDFB4B-E0C3-4BEE-8B12-3318078D03B2}"/>
              </a:ext>
            </a:extLst>
          </p:cNvPr>
          <p:cNvSpPr txBox="1"/>
          <p:nvPr/>
        </p:nvSpPr>
        <p:spPr>
          <a:xfrm>
            <a:off x="919949" y="1477575"/>
            <a:ext cx="8715817" cy="2729465"/>
          </a:xfrm>
          <a:prstGeom prst="rect">
            <a:avLst/>
          </a:prstGeom>
          <a:noFill/>
        </p:spPr>
        <p:txBody>
          <a:bodyPr>
            <a:spAutoFit/>
          </a:bodyPr>
          <a:lstStyle/>
          <a:p>
            <a:pPr marL="367280" indent="-367280">
              <a:buFont typeface="Wingdings" panose="05000000000000000000" pitchFamily="2" charset="2"/>
              <a:buChar char="q"/>
              <a:defRPr/>
            </a:pPr>
            <a:r>
              <a:rPr lang="pt-BR" sz="2142" dirty="0"/>
              <a:t>A sintaxe do código G possui uma estrutura com os seguintes formatos:</a:t>
            </a:r>
            <a:br>
              <a:rPr lang="pt-BR" sz="2142" dirty="0"/>
            </a:br>
            <a:endParaRPr lang="pt-BR" sz="2142" dirty="0"/>
          </a:p>
          <a:p>
            <a:pPr marL="367280" indent="-367280">
              <a:buFont typeface="Wingdings" panose="05000000000000000000" pitchFamily="2" charset="2"/>
              <a:buChar char="§"/>
              <a:defRPr/>
            </a:pPr>
            <a:r>
              <a:rPr lang="pt-BR" sz="2142" dirty="0"/>
              <a:t>Número de linhas;</a:t>
            </a:r>
          </a:p>
          <a:p>
            <a:pPr marL="367280" indent="-367280">
              <a:buFont typeface="Wingdings" panose="05000000000000000000" pitchFamily="2" charset="2"/>
              <a:buChar char="§"/>
              <a:defRPr/>
            </a:pPr>
            <a:r>
              <a:rPr lang="pt-BR" sz="2142" dirty="0"/>
              <a:t>Comandos;</a:t>
            </a:r>
          </a:p>
          <a:p>
            <a:pPr marL="367280" indent="-367280">
              <a:buFont typeface="Wingdings" panose="05000000000000000000" pitchFamily="2" charset="2"/>
              <a:buChar char="§"/>
              <a:defRPr/>
            </a:pPr>
            <a:r>
              <a:rPr lang="pt-BR" sz="2142" dirty="0"/>
              <a:t>Parâmetros dos comandos;</a:t>
            </a:r>
          </a:p>
          <a:p>
            <a:pPr marL="367280" indent="-367280">
              <a:buFont typeface="Wingdings" panose="05000000000000000000" pitchFamily="2" charset="2"/>
              <a:buChar char="§"/>
              <a:defRPr/>
            </a:pPr>
            <a:r>
              <a:rPr lang="pt-BR" sz="2142" dirty="0"/>
              <a:t>Checksum;</a:t>
            </a:r>
          </a:p>
          <a:p>
            <a:pPr marL="367280" indent="-367280">
              <a:buFont typeface="Wingdings" panose="05000000000000000000" pitchFamily="2" charset="2"/>
              <a:buChar char="§"/>
              <a:defRPr/>
            </a:pPr>
            <a:r>
              <a:rPr lang="pt-BR" sz="2142" dirty="0"/>
              <a:t>Comentários.</a:t>
            </a:r>
          </a:p>
          <a:p>
            <a:pPr algn="just">
              <a:defRPr/>
            </a:pPr>
            <a:r>
              <a:rPr lang="pt-BR" sz="2142" dirty="0"/>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ixaDeTexto 2">
            <a:extLst>
              <a:ext uri="{FF2B5EF4-FFF2-40B4-BE49-F238E27FC236}">
                <a16:creationId xmlns:a16="http://schemas.microsoft.com/office/drawing/2014/main" id="{6C53D21C-FFEF-48DC-9BCB-78C158BB5BBA}"/>
              </a:ext>
            </a:extLst>
          </p:cNvPr>
          <p:cNvSpPr txBox="1">
            <a:spLocks noChangeArrowheads="1"/>
          </p:cNvSpPr>
          <p:nvPr/>
        </p:nvSpPr>
        <p:spPr bwMode="auto">
          <a:xfrm>
            <a:off x="919950" y="588309"/>
            <a:ext cx="9023574" cy="127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p>
          <a:p>
            <a:pPr>
              <a:spcBef>
                <a:spcPct val="0"/>
              </a:spcBef>
              <a:buClrTx/>
              <a:buSzTx/>
              <a:buFont typeface="Wingdings" panose="05000000000000000000" pitchFamily="2" charset="2"/>
              <a:buNone/>
            </a:pPr>
            <a:endParaRPr lang="pt-PT" altLang="pt-BR" sz="2571" b="1"/>
          </a:p>
          <a:p>
            <a:pPr>
              <a:spcBef>
                <a:spcPct val="0"/>
              </a:spcBef>
              <a:buClrTx/>
              <a:buSzTx/>
              <a:buFontTx/>
              <a:buNone/>
            </a:pPr>
            <a:endParaRPr lang="pt-BR" altLang="pt-BR" sz="2571" b="1"/>
          </a:p>
        </p:txBody>
      </p:sp>
      <p:sp>
        <p:nvSpPr>
          <p:cNvPr id="3" name="CaixaDeTexto 2">
            <a:extLst>
              <a:ext uri="{FF2B5EF4-FFF2-40B4-BE49-F238E27FC236}">
                <a16:creationId xmlns:a16="http://schemas.microsoft.com/office/drawing/2014/main" id="{BBFB6450-C6D1-463C-8D18-CCB109B79A47}"/>
              </a:ext>
            </a:extLst>
          </p:cNvPr>
          <p:cNvSpPr txBox="1">
            <a:spLocks noChangeArrowheads="1"/>
          </p:cNvSpPr>
          <p:nvPr/>
        </p:nvSpPr>
        <p:spPr bwMode="auto">
          <a:xfrm>
            <a:off x="880843" y="2052281"/>
            <a:ext cx="8715817" cy="371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pt-BR" altLang="pt-BR" sz="2142" b="1"/>
              <a:t>Número de Linha</a:t>
            </a:r>
          </a:p>
          <a:p>
            <a:pPr>
              <a:spcBef>
                <a:spcPct val="0"/>
              </a:spcBef>
              <a:buClrTx/>
              <a:buSzTx/>
              <a:buFont typeface="Wingdings" panose="05000000000000000000" pitchFamily="2" charset="2"/>
              <a:buChar char="q"/>
            </a:pPr>
            <a:endParaRPr lang="pt-BR" altLang="pt-BR" sz="2142" b="1"/>
          </a:p>
          <a:p>
            <a:pPr algn="just">
              <a:spcBef>
                <a:spcPct val="0"/>
              </a:spcBef>
              <a:buClrTx/>
              <a:buSzTx/>
              <a:buFont typeface="Wingdings" panose="05000000000000000000" pitchFamily="2" charset="2"/>
              <a:buChar char="§"/>
            </a:pPr>
            <a:r>
              <a:rPr lang="pt-BR" altLang="pt-BR" sz="2142"/>
              <a:t>O número da linha é a primeira parte da linha de código, o número deve ser precedido da letra “N” (logo os primeiros campos da linha 1(um) deve ser “N1”, assim como na linha dois os primeiros campos são “N2”, Ex. N1 M109 S220). </a:t>
            </a:r>
          </a:p>
          <a:p>
            <a:pPr algn="just">
              <a:spcBef>
                <a:spcPct val="0"/>
              </a:spcBef>
              <a:buClrTx/>
              <a:buSzTx/>
              <a:buFont typeface="Wingdings" panose="05000000000000000000" pitchFamily="2" charset="2"/>
              <a:buChar char="§"/>
            </a:pPr>
            <a:endParaRPr lang="pt-BR" altLang="pt-BR" sz="2142"/>
          </a:p>
          <a:p>
            <a:pPr>
              <a:spcBef>
                <a:spcPct val="0"/>
              </a:spcBef>
              <a:buClrTx/>
              <a:buSzTx/>
              <a:buFont typeface="Wingdings" panose="05000000000000000000" pitchFamily="2" charset="2"/>
              <a:buChar char="§"/>
            </a:pPr>
            <a:r>
              <a:rPr lang="pt-BR" altLang="pt-BR" sz="2142"/>
              <a:t>Atualmente o formato de número da linha está depreciado para a particularidade do código G para impressão 3D, todavia o campo existe e pode ser utilizado.</a:t>
            </a:r>
            <a:br>
              <a:rPr lang="pt-BR" altLang="pt-BR" sz="2142"/>
            </a:br>
            <a:endParaRPr lang="pt-BR" altLang="pt-BR" sz="2142"/>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2">
            <a:extLst>
              <a:ext uri="{FF2B5EF4-FFF2-40B4-BE49-F238E27FC236}">
                <a16:creationId xmlns:a16="http://schemas.microsoft.com/office/drawing/2014/main" id="{D40B3609-944B-413F-8B8F-29967CDB67E3}"/>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Conceitos de Máquinas Ferramentas</a:t>
            </a:r>
          </a:p>
        </p:txBody>
      </p:sp>
      <p:sp>
        <p:nvSpPr>
          <p:cNvPr id="9" name="Rectangle 3">
            <a:extLst>
              <a:ext uri="{FF2B5EF4-FFF2-40B4-BE49-F238E27FC236}">
                <a16:creationId xmlns:a16="http://schemas.microsoft.com/office/drawing/2014/main" id="{E13DE310-FBE7-4940-9396-7A9CB1474F58}"/>
              </a:ext>
            </a:extLst>
          </p:cNvPr>
          <p:cNvSpPr txBox="1">
            <a:spLocks noChangeArrowheads="1"/>
          </p:cNvSpPr>
          <p:nvPr/>
        </p:nvSpPr>
        <p:spPr>
          <a:xfrm>
            <a:off x="913148" y="1795533"/>
            <a:ext cx="8766826" cy="4730861"/>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nSpc>
                <a:spcPct val="130000"/>
              </a:lnSpc>
            </a:pPr>
            <a:endParaRPr lang="pt-BR" altLang="pt-BR" sz="2785" kern="0" dirty="0"/>
          </a:p>
          <a:p>
            <a:pPr algn="just">
              <a:lnSpc>
                <a:spcPct val="130000"/>
              </a:lnSpc>
              <a:buFont typeface="Wingdings" panose="05000000000000000000" pitchFamily="2" charset="2"/>
              <a:buChar char="q"/>
            </a:pPr>
            <a:r>
              <a:rPr lang="pt-BR" altLang="pt-BR" sz="2785" kern="0" dirty="0"/>
              <a:t>Entre as </a:t>
            </a:r>
            <a:r>
              <a:rPr lang="pt-BR" altLang="pt-BR" sz="2785" b="1" kern="0" dirty="0"/>
              <a:t>máquinas ferramentas</a:t>
            </a:r>
            <a:r>
              <a:rPr lang="pt-BR" altLang="pt-BR" sz="2785" kern="0" dirty="0"/>
              <a:t> se destaca o torno mecânico, que é a </a:t>
            </a:r>
            <a:r>
              <a:rPr lang="pt-BR" altLang="pt-BR" sz="2785" b="1" kern="0" dirty="0"/>
              <a:t>máquina ferramenta</a:t>
            </a:r>
            <a:r>
              <a:rPr lang="pt-BR" altLang="pt-BR" sz="2785" kern="0" dirty="0"/>
              <a:t> mais antiga e dele derivaram outras máquinas. </a:t>
            </a:r>
          </a:p>
          <a:p>
            <a:pPr marL="0" indent="0">
              <a:lnSpc>
                <a:spcPct val="130000"/>
              </a:lnSpc>
              <a:buNone/>
            </a:pPr>
            <a:endParaRPr lang="pt-BR" altLang="pt-BR" sz="2785" kern="0" dirty="0"/>
          </a:p>
          <a:p>
            <a:pPr algn="just">
              <a:lnSpc>
                <a:spcPct val="130000"/>
              </a:lnSpc>
              <a:buFont typeface="Wingdings" panose="05000000000000000000" pitchFamily="2" charset="2"/>
              <a:buChar char="q"/>
            </a:pPr>
            <a:r>
              <a:rPr lang="pt-BR" altLang="pt-BR" sz="2785" kern="0" dirty="0"/>
              <a:t>Outros exemplos de máquinas ferramentas são a fresadora, retificadora, furadeira, aplainadora mecânica e outras máquinas. </a:t>
            </a:r>
          </a:p>
        </p:txBody>
      </p:sp>
    </p:spTree>
    <p:custDataLst>
      <p:tags r:id="rId1"/>
    </p:custDataLst>
    <p:extLst>
      <p:ext uri="{BB962C8B-B14F-4D97-AF65-F5344CB8AC3E}">
        <p14:creationId xmlns:p14="http://schemas.microsoft.com/office/powerpoint/2010/main" val="306478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ixaDeTexto 2">
            <a:extLst>
              <a:ext uri="{FF2B5EF4-FFF2-40B4-BE49-F238E27FC236}">
                <a16:creationId xmlns:a16="http://schemas.microsoft.com/office/drawing/2014/main" id="{9347635C-CA8D-4449-856B-876BCBD42C93}"/>
              </a:ext>
            </a:extLst>
          </p:cNvPr>
          <p:cNvSpPr txBox="1">
            <a:spLocks noChangeArrowheads="1"/>
          </p:cNvSpPr>
          <p:nvPr/>
        </p:nvSpPr>
        <p:spPr bwMode="auto">
          <a:xfrm>
            <a:off x="919950" y="588309"/>
            <a:ext cx="9023574" cy="127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p>
          <a:p>
            <a:pPr>
              <a:spcBef>
                <a:spcPct val="0"/>
              </a:spcBef>
              <a:buClrTx/>
              <a:buSzTx/>
              <a:buFont typeface="Wingdings" panose="05000000000000000000" pitchFamily="2" charset="2"/>
              <a:buNone/>
            </a:pPr>
            <a:endParaRPr lang="pt-PT" altLang="pt-BR" sz="2571" b="1"/>
          </a:p>
          <a:p>
            <a:pPr>
              <a:spcBef>
                <a:spcPct val="0"/>
              </a:spcBef>
              <a:buClrTx/>
              <a:buSzTx/>
              <a:buFontTx/>
              <a:buNone/>
            </a:pPr>
            <a:endParaRPr lang="pt-BR" altLang="pt-BR" sz="2571" b="1"/>
          </a:p>
        </p:txBody>
      </p:sp>
      <p:sp>
        <p:nvSpPr>
          <p:cNvPr id="3" name="CaixaDeTexto 2">
            <a:extLst>
              <a:ext uri="{FF2B5EF4-FFF2-40B4-BE49-F238E27FC236}">
                <a16:creationId xmlns:a16="http://schemas.microsoft.com/office/drawing/2014/main" id="{305025C5-88DD-4BC1-A8A0-6685257FDE97}"/>
              </a:ext>
            </a:extLst>
          </p:cNvPr>
          <p:cNvSpPr txBox="1"/>
          <p:nvPr/>
        </p:nvSpPr>
        <p:spPr>
          <a:xfrm>
            <a:off x="919949" y="1127310"/>
            <a:ext cx="8715817" cy="3718390"/>
          </a:xfrm>
          <a:prstGeom prst="rect">
            <a:avLst/>
          </a:prstGeom>
          <a:noFill/>
        </p:spPr>
        <p:txBody>
          <a:bodyPr>
            <a:spAutoFit/>
          </a:bodyPr>
          <a:lstStyle/>
          <a:p>
            <a:pPr>
              <a:defRPr/>
            </a:pPr>
            <a:endParaRPr lang="pt-BR" sz="2142" dirty="0"/>
          </a:p>
          <a:p>
            <a:pPr marL="367280" indent="-367280">
              <a:buFont typeface="Wingdings" panose="05000000000000000000" pitchFamily="2" charset="2"/>
              <a:buChar char="q"/>
              <a:defRPr/>
            </a:pPr>
            <a:r>
              <a:rPr lang="pt-BR" sz="2142" b="1" dirty="0"/>
              <a:t>Comando</a:t>
            </a:r>
          </a:p>
          <a:p>
            <a:pPr>
              <a:defRPr/>
            </a:pPr>
            <a:endParaRPr lang="pt-BR" sz="2142" b="1" dirty="0"/>
          </a:p>
          <a:p>
            <a:pPr marL="367280" indent="-367280" algn="just">
              <a:buFont typeface="Wingdings" panose="05000000000000000000" pitchFamily="2" charset="2"/>
              <a:buChar char="§"/>
              <a:defRPr/>
            </a:pPr>
            <a:r>
              <a:rPr lang="pt-BR" sz="2142" dirty="0"/>
              <a:t>No código G não é aceito mais de um comando por linha. O comando é a palavra reservada (letra seguida de um número, Ex. G28), que declara a ação que deve ser executada, podendo também ser acompanhada de argumentos que complementam a ação (Parâmetros). </a:t>
            </a:r>
          </a:p>
          <a:p>
            <a:pPr algn="just">
              <a:defRPr/>
            </a:pPr>
            <a:endParaRPr lang="pt-BR" sz="2142" dirty="0"/>
          </a:p>
          <a:p>
            <a:pPr marL="367280" indent="-367280">
              <a:buFont typeface="Wingdings" panose="05000000000000000000" pitchFamily="2" charset="2"/>
              <a:buChar char="§"/>
              <a:defRPr/>
            </a:pPr>
            <a:endParaRPr lang="pt-BR" sz="2142" dirty="0"/>
          </a:p>
          <a:p>
            <a:pPr marL="367280" indent="-367280">
              <a:buFont typeface="Wingdings" panose="05000000000000000000" pitchFamily="2" charset="2"/>
              <a:buChar char="§"/>
              <a:defRPr/>
            </a:pPr>
            <a:r>
              <a:rPr lang="pt-BR" sz="2142" dirty="0"/>
              <a:t>No caso das impressoras 3D os comandos estão limitados a três tipos de palavras reservadas, as iniciadas por G, M e 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2">
            <a:extLst>
              <a:ext uri="{FF2B5EF4-FFF2-40B4-BE49-F238E27FC236}">
                <a16:creationId xmlns:a16="http://schemas.microsoft.com/office/drawing/2014/main" id="{C5498C0D-DAA7-4F6F-B2C6-8ED4D74D7739}"/>
              </a:ext>
            </a:extLst>
          </p:cNvPr>
          <p:cNvSpPr txBox="1">
            <a:spLocks noChangeArrowheads="1"/>
          </p:cNvSpPr>
          <p:nvPr/>
        </p:nvSpPr>
        <p:spPr bwMode="auto">
          <a:xfrm>
            <a:off x="919950" y="557704"/>
            <a:ext cx="9023574"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p>
          <a:p>
            <a:pPr>
              <a:spcBef>
                <a:spcPct val="0"/>
              </a:spcBef>
              <a:buClrTx/>
              <a:buSzTx/>
              <a:buFontTx/>
              <a:buNone/>
            </a:pPr>
            <a:endParaRPr lang="pt-BR" altLang="pt-BR" sz="2571" b="1"/>
          </a:p>
        </p:txBody>
      </p:sp>
      <p:sp>
        <p:nvSpPr>
          <p:cNvPr id="3" name="CaixaDeTexto 2">
            <a:extLst>
              <a:ext uri="{FF2B5EF4-FFF2-40B4-BE49-F238E27FC236}">
                <a16:creationId xmlns:a16="http://schemas.microsoft.com/office/drawing/2014/main" id="{9C6C4C72-0F2A-45E3-A685-55599A70332E}"/>
              </a:ext>
            </a:extLst>
          </p:cNvPr>
          <p:cNvSpPr txBox="1"/>
          <p:nvPr/>
        </p:nvSpPr>
        <p:spPr>
          <a:xfrm>
            <a:off x="880843" y="1574492"/>
            <a:ext cx="8715817" cy="5366597"/>
          </a:xfrm>
          <a:prstGeom prst="rect">
            <a:avLst/>
          </a:prstGeom>
          <a:noFill/>
        </p:spPr>
        <p:txBody>
          <a:bodyPr>
            <a:spAutoFit/>
          </a:bodyPr>
          <a:lstStyle/>
          <a:p>
            <a:pPr marL="367280" indent="-367280">
              <a:buFont typeface="Wingdings" panose="05000000000000000000" pitchFamily="2" charset="2"/>
              <a:buChar char="q"/>
              <a:defRPr/>
            </a:pPr>
            <a:r>
              <a:rPr lang="pt-BR" sz="2142" b="1" dirty="0"/>
              <a:t>Parâmetros</a:t>
            </a:r>
          </a:p>
          <a:p>
            <a:pPr>
              <a:defRPr/>
            </a:pPr>
            <a:endParaRPr lang="pt-BR" sz="2142" b="1" dirty="0"/>
          </a:p>
          <a:p>
            <a:pPr marL="367280" indent="-367280">
              <a:buFont typeface="Wingdings" panose="05000000000000000000" pitchFamily="2" charset="2"/>
              <a:buChar char="§"/>
              <a:defRPr/>
            </a:pPr>
            <a:r>
              <a:rPr lang="pt-BR" sz="2142" dirty="0"/>
              <a:t>Os parâmetros acompanham os comandos, assim como os comandos são representados por palavras reservadas (letras seguidas de números que podem ser positivos ou negativos).</a:t>
            </a:r>
          </a:p>
          <a:p>
            <a:pPr marL="367280" indent="-367280">
              <a:buFont typeface="Wingdings" panose="05000000000000000000" pitchFamily="2" charset="2"/>
              <a:buChar char="v"/>
              <a:defRPr/>
            </a:pPr>
            <a:endParaRPr lang="pt-BR" sz="2142" dirty="0"/>
          </a:p>
          <a:p>
            <a:pPr marL="367280" indent="-367280">
              <a:buFont typeface="Wingdings" panose="05000000000000000000" pitchFamily="2" charset="2"/>
              <a:buChar char="v"/>
              <a:defRPr/>
            </a:pPr>
            <a:r>
              <a:rPr lang="pt-BR" sz="2142" dirty="0"/>
              <a:t>Segue lista de parâmetros com maior frequência de utilização:</a:t>
            </a:r>
            <a:br>
              <a:rPr lang="pt-BR" sz="2142" dirty="0"/>
            </a:br>
            <a:endParaRPr lang="pt-BR" sz="2142" dirty="0"/>
          </a:p>
          <a:p>
            <a:pPr marL="367280" indent="-367280">
              <a:buFont typeface="Wingdings" panose="05000000000000000000" pitchFamily="2" charset="2"/>
              <a:buChar char="§"/>
              <a:defRPr/>
            </a:pPr>
            <a:r>
              <a:rPr lang="pt-BR" sz="2142" b="1" dirty="0"/>
              <a:t>S (</a:t>
            </a:r>
            <a:r>
              <a:rPr lang="pt-BR" sz="2142" b="1" dirty="0" err="1"/>
              <a:t>Speed</a:t>
            </a:r>
            <a:r>
              <a:rPr lang="pt-BR" sz="2142" b="1" dirty="0"/>
              <a:t>):</a:t>
            </a:r>
            <a:r>
              <a:rPr lang="pt-BR" sz="2142" dirty="0"/>
              <a:t> Designa velocidade de rotação nas </a:t>
            </a:r>
            <a:r>
              <a:rPr lang="pt-BR" sz="2142" dirty="0" err="1"/>
              <a:t>CNCs</a:t>
            </a:r>
            <a:r>
              <a:rPr lang="pt-BR" sz="2142" dirty="0"/>
              <a:t>, parâmetro genérico no ramo de impressão 3D (utilizado para distância ou temperatura);</a:t>
            </a:r>
          </a:p>
          <a:p>
            <a:pPr marL="367280" indent="-367280">
              <a:buFont typeface="Wingdings" panose="05000000000000000000" pitchFamily="2" charset="2"/>
              <a:buChar char="§"/>
              <a:defRPr/>
            </a:pPr>
            <a:r>
              <a:rPr lang="pt-BR" sz="2142" b="1" dirty="0"/>
              <a:t>R (</a:t>
            </a:r>
            <a:r>
              <a:rPr lang="pt-BR" sz="2142" b="1" dirty="0" err="1"/>
              <a:t>Retract</a:t>
            </a:r>
            <a:r>
              <a:rPr lang="pt-BR" sz="2142" b="1" dirty="0"/>
              <a:t>):</a:t>
            </a:r>
            <a:r>
              <a:rPr lang="pt-BR" sz="2142" dirty="0"/>
              <a:t> Velocidade adicional ligada à retração, usado apenas em alguns firmwares;</a:t>
            </a:r>
          </a:p>
          <a:p>
            <a:pPr marL="367280" indent="-367280">
              <a:buFont typeface="Wingdings" panose="05000000000000000000" pitchFamily="2" charset="2"/>
              <a:buChar char="§"/>
              <a:defRPr/>
            </a:pPr>
            <a:r>
              <a:rPr lang="pt-BR" sz="2142" b="1" dirty="0"/>
              <a:t>T :</a:t>
            </a:r>
            <a:r>
              <a:rPr lang="pt-BR" sz="2142" dirty="0"/>
              <a:t> Usado para </a:t>
            </a:r>
            <a:r>
              <a:rPr lang="pt-BR" sz="2142" i="1" dirty="0"/>
              <a:t>feedrate</a:t>
            </a:r>
            <a:r>
              <a:rPr lang="pt-BR" sz="2142" dirty="0"/>
              <a:t> de recuperação da retração. O parâmetro T, é utilizado por poucos firmwares ao contrário do </a:t>
            </a:r>
            <a:r>
              <a:rPr lang="pt-BR" sz="2142" dirty="0">
                <a:solidFill>
                  <a:srgbClr val="FF0000"/>
                </a:solidFill>
              </a:rPr>
              <a:t>comando T</a:t>
            </a:r>
            <a:r>
              <a:rPr lang="pt-BR" sz="2142" dirty="0"/>
              <a:t> que é utilizado por todos os firmwares.</a:t>
            </a:r>
            <a:br>
              <a:rPr lang="pt-BR" sz="2142" dirty="0"/>
            </a:br>
            <a:endParaRPr lang="pt-BR" sz="2142"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ixaDeTexto 2">
            <a:extLst>
              <a:ext uri="{FF2B5EF4-FFF2-40B4-BE49-F238E27FC236}">
                <a16:creationId xmlns:a16="http://schemas.microsoft.com/office/drawing/2014/main" id="{8A18689E-549A-44DA-B446-2786E0369CF6}"/>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endParaRPr lang="pt-BR" altLang="pt-BR" sz="2571" b="1"/>
          </a:p>
        </p:txBody>
      </p:sp>
      <p:sp>
        <p:nvSpPr>
          <p:cNvPr id="3" name="CaixaDeTexto 2">
            <a:extLst>
              <a:ext uri="{FF2B5EF4-FFF2-40B4-BE49-F238E27FC236}">
                <a16:creationId xmlns:a16="http://schemas.microsoft.com/office/drawing/2014/main" id="{09679640-6E62-4422-BEB8-8654CD8EB26B}"/>
              </a:ext>
            </a:extLst>
          </p:cNvPr>
          <p:cNvSpPr txBox="1"/>
          <p:nvPr/>
        </p:nvSpPr>
        <p:spPr>
          <a:xfrm>
            <a:off x="1074679" y="1821038"/>
            <a:ext cx="8714116" cy="3718390"/>
          </a:xfrm>
          <a:prstGeom prst="rect">
            <a:avLst/>
          </a:prstGeom>
          <a:noFill/>
        </p:spPr>
        <p:txBody>
          <a:bodyPr>
            <a:spAutoFit/>
          </a:bodyPr>
          <a:lstStyle/>
          <a:p>
            <a:pPr marL="367280" indent="-367280">
              <a:buFont typeface="Wingdings" panose="05000000000000000000" pitchFamily="2" charset="2"/>
              <a:buChar char="q"/>
              <a:defRPr/>
            </a:pPr>
            <a:r>
              <a:rPr lang="pt-BR" sz="2142" b="1" dirty="0"/>
              <a:t>Parâmetros</a:t>
            </a:r>
          </a:p>
          <a:p>
            <a:pPr>
              <a:defRPr/>
            </a:pPr>
            <a:endParaRPr lang="pt-BR" sz="2142" b="1" dirty="0"/>
          </a:p>
          <a:p>
            <a:pPr marL="367280" indent="-367280">
              <a:buFont typeface="Wingdings" panose="05000000000000000000" pitchFamily="2" charset="2"/>
              <a:buChar char="§"/>
              <a:defRPr/>
            </a:pPr>
            <a:r>
              <a:rPr lang="pt-BR" sz="2142" b="1" dirty="0"/>
              <a:t>X, Y e Z:</a:t>
            </a:r>
            <a:r>
              <a:rPr lang="pt-BR" sz="2142" dirty="0"/>
              <a:t> Representam as coordenadas/distâncias podendo ser absolutas ou relativas dependendo do comando em si.</a:t>
            </a:r>
          </a:p>
          <a:p>
            <a:pPr marL="367280" indent="-367280">
              <a:buFont typeface="Wingdings" panose="05000000000000000000" pitchFamily="2" charset="2"/>
              <a:buChar char="§"/>
              <a:defRPr/>
            </a:pPr>
            <a:endParaRPr lang="pt-BR" sz="2142" dirty="0"/>
          </a:p>
          <a:p>
            <a:pPr marL="367280" indent="-367280">
              <a:buFont typeface="Wingdings" panose="05000000000000000000" pitchFamily="2" charset="2"/>
              <a:buChar char="§"/>
              <a:defRPr/>
            </a:pPr>
            <a:r>
              <a:rPr lang="pt-BR" sz="2142" b="1" dirty="0"/>
              <a:t>E:</a:t>
            </a:r>
            <a:r>
              <a:rPr lang="pt-BR" sz="2142" dirty="0"/>
              <a:t> Quantidade de filamento do extrusor.</a:t>
            </a:r>
          </a:p>
          <a:p>
            <a:pPr marL="367280" indent="-367280">
              <a:buFont typeface="Wingdings" panose="05000000000000000000" pitchFamily="2" charset="2"/>
              <a:buChar char="§"/>
              <a:defRPr/>
            </a:pPr>
            <a:endParaRPr lang="pt-BR" sz="2142" dirty="0"/>
          </a:p>
          <a:p>
            <a:pPr marL="367280" indent="-367280">
              <a:buFont typeface="Wingdings" panose="05000000000000000000" pitchFamily="2" charset="2"/>
              <a:buChar char="§"/>
              <a:defRPr/>
            </a:pPr>
            <a:r>
              <a:rPr lang="pt-BR" sz="2142" b="1" dirty="0"/>
              <a:t>A, B e C:</a:t>
            </a:r>
            <a:r>
              <a:rPr lang="pt-BR" sz="2142" dirty="0"/>
              <a:t> Representa as coordenadas ou distâncias angulares, assim como os parâmetros X, Y e Z, podem ser absolutas ou arbitrárias as medidas. Estes parâmetros não são utilizados em impressão 3D.</a:t>
            </a:r>
          </a:p>
          <a:p>
            <a:pPr>
              <a:defRPr/>
            </a:pPr>
            <a:endParaRPr lang="pt-BR" sz="2142"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ixaDeTexto 2">
            <a:extLst>
              <a:ext uri="{FF2B5EF4-FFF2-40B4-BE49-F238E27FC236}">
                <a16:creationId xmlns:a16="http://schemas.microsoft.com/office/drawing/2014/main" id="{58C8F301-0582-4AC3-BADC-4F964AF889FE}"/>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endParaRPr lang="pt-BR" altLang="pt-BR" sz="2571" b="1"/>
          </a:p>
        </p:txBody>
      </p:sp>
      <p:sp>
        <p:nvSpPr>
          <p:cNvPr id="3" name="CaixaDeTexto 2">
            <a:extLst>
              <a:ext uri="{FF2B5EF4-FFF2-40B4-BE49-F238E27FC236}">
                <a16:creationId xmlns:a16="http://schemas.microsoft.com/office/drawing/2014/main" id="{9A1F1A60-F7D3-4E3A-A280-1C9E17688C89}"/>
              </a:ext>
            </a:extLst>
          </p:cNvPr>
          <p:cNvSpPr txBox="1">
            <a:spLocks noChangeArrowheads="1"/>
          </p:cNvSpPr>
          <p:nvPr/>
        </p:nvSpPr>
        <p:spPr bwMode="auto">
          <a:xfrm>
            <a:off x="1074679" y="1477575"/>
            <a:ext cx="8714116" cy="43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pt-BR" altLang="pt-BR" sz="2142" b="1"/>
              <a:t>Checksum</a:t>
            </a:r>
          </a:p>
          <a:p>
            <a:pPr>
              <a:spcBef>
                <a:spcPct val="0"/>
              </a:spcBef>
              <a:buClrTx/>
              <a:buSzTx/>
              <a:buFont typeface="Wingdings" panose="05000000000000000000" pitchFamily="2" charset="2"/>
              <a:buChar char="q"/>
            </a:pPr>
            <a:endParaRPr lang="pt-BR" altLang="pt-BR" sz="2142" b="1"/>
          </a:p>
          <a:p>
            <a:pPr algn="just">
              <a:spcBef>
                <a:spcPct val="0"/>
              </a:spcBef>
              <a:buClrTx/>
              <a:buSzTx/>
              <a:buFont typeface="Wingdings" panose="05000000000000000000" pitchFamily="2" charset="2"/>
              <a:buChar char="§"/>
            </a:pPr>
            <a:r>
              <a:rPr lang="pt-BR" altLang="pt-BR" sz="2142"/>
              <a:t>É um campo que tem como objetivo a verificação da consistência do código;</a:t>
            </a:r>
          </a:p>
          <a:p>
            <a:pPr algn="just">
              <a:spcBef>
                <a:spcPct val="0"/>
              </a:spcBef>
              <a:buClrTx/>
              <a:buSzTx/>
              <a:buFont typeface="Wingdings" panose="05000000000000000000" pitchFamily="2" charset="2"/>
              <a:buChar char="§"/>
            </a:pPr>
            <a:endParaRPr lang="pt-BR" altLang="pt-BR" sz="2142"/>
          </a:p>
          <a:p>
            <a:pPr algn="just">
              <a:spcBef>
                <a:spcPct val="0"/>
              </a:spcBef>
              <a:buClrTx/>
              <a:buSzTx/>
              <a:buFont typeface="Wingdings" panose="05000000000000000000" pitchFamily="2" charset="2"/>
              <a:buChar char="§"/>
            </a:pPr>
            <a:r>
              <a:rPr lang="pt-BR" altLang="pt-BR" sz="2142"/>
              <a:t> O checksum é um campo numérico que contém um asterisco e um número entre 0 e 255;</a:t>
            </a:r>
          </a:p>
          <a:p>
            <a:pPr algn="just">
              <a:spcBef>
                <a:spcPct val="0"/>
              </a:spcBef>
              <a:buClrTx/>
              <a:buSzTx/>
              <a:buFont typeface="Wingdings" panose="05000000000000000000" pitchFamily="2" charset="2"/>
              <a:buChar char="§"/>
            </a:pPr>
            <a:endParaRPr lang="pt-BR" altLang="pt-BR" sz="2142"/>
          </a:p>
          <a:p>
            <a:pPr algn="just">
              <a:spcBef>
                <a:spcPct val="0"/>
              </a:spcBef>
              <a:buClrTx/>
              <a:buSzTx/>
              <a:buFont typeface="Wingdings" panose="05000000000000000000" pitchFamily="2" charset="2"/>
              <a:buChar char="§"/>
            </a:pPr>
            <a:r>
              <a:rPr lang="pt-BR" altLang="pt-BR" sz="2142"/>
              <a:t>É utilizado para verificar se as linhas de código chegaram na máquina, corretamente ou se foram afetadas por ruídos; </a:t>
            </a:r>
          </a:p>
          <a:p>
            <a:pPr algn="just">
              <a:spcBef>
                <a:spcPct val="0"/>
              </a:spcBef>
              <a:buClrTx/>
              <a:buSzTx/>
              <a:buFont typeface="Wingdings" panose="05000000000000000000" pitchFamily="2" charset="2"/>
              <a:buChar char="§"/>
            </a:pPr>
            <a:endParaRPr lang="pt-BR" altLang="pt-BR" sz="2142"/>
          </a:p>
          <a:p>
            <a:pPr algn="just">
              <a:spcBef>
                <a:spcPct val="0"/>
              </a:spcBef>
              <a:buClrTx/>
              <a:buSzTx/>
              <a:buFont typeface="Wingdings" panose="05000000000000000000" pitchFamily="2" charset="2"/>
              <a:buChar char="§"/>
            </a:pPr>
            <a:r>
              <a:rPr lang="pt-BR" altLang="pt-BR" sz="2142"/>
              <a:t>O campo cheksum não é usado em impressão 3D.</a:t>
            </a:r>
            <a:br>
              <a:rPr lang="pt-BR" altLang="pt-BR" sz="2142"/>
            </a:br>
            <a:endParaRPr lang="pt-BR" altLang="pt-BR" sz="2142"/>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ixaDeTexto 2">
            <a:extLst>
              <a:ext uri="{FF2B5EF4-FFF2-40B4-BE49-F238E27FC236}">
                <a16:creationId xmlns:a16="http://schemas.microsoft.com/office/drawing/2014/main" id="{F5100EC2-C1DE-49D0-80D0-B3776EFF54A3}"/>
              </a:ext>
            </a:extLst>
          </p:cNvPr>
          <p:cNvSpPr txBox="1">
            <a:spLocks noChangeArrowheads="1"/>
          </p:cNvSpPr>
          <p:nvPr/>
        </p:nvSpPr>
        <p:spPr bwMode="auto">
          <a:xfrm>
            <a:off x="919950" y="557703"/>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endParaRPr lang="pt-BR" altLang="pt-BR" sz="2571" b="1"/>
          </a:p>
        </p:txBody>
      </p:sp>
      <p:sp>
        <p:nvSpPr>
          <p:cNvPr id="3" name="CaixaDeTexto 2">
            <a:extLst>
              <a:ext uri="{FF2B5EF4-FFF2-40B4-BE49-F238E27FC236}">
                <a16:creationId xmlns:a16="http://schemas.microsoft.com/office/drawing/2014/main" id="{39F637F3-ED18-4F22-9ABA-F719438541E4}"/>
              </a:ext>
            </a:extLst>
          </p:cNvPr>
          <p:cNvSpPr txBox="1"/>
          <p:nvPr/>
        </p:nvSpPr>
        <p:spPr>
          <a:xfrm>
            <a:off x="1074679" y="1460571"/>
            <a:ext cx="8714116" cy="4707314"/>
          </a:xfrm>
          <a:prstGeom prst="rect">
            <a:avLst/>
          </a:prstGeom>
          <a:noFill/>
        </p:spPr>
        <p:txBody>
          <a:bodyPr>
            <a:spAutoFit/>
          </a:bodyPr>
          <a:lstStyle/>
          <a:p>
            <a:pPr marL="367280" indent="-367280" algn="just">
              <a:buFont typeface="Wingdings" panose="05000000000000000000" pitchFamily="2" charset="2"/>
              <a:buChar char="q"/>
              <a:defRPr/>
            </a:pPr>
            <a:r>
              <a:rPr lang="pt-BR" sz="2142" b="1" dirty="0"/>
              <a:t>Comentário</a:t>
            </a:r>
          </a:p>
          <a:p>
            <a:pPr algn="just">
              <a:defRPr/>
            </a:pPr>
            <a:endParaRPr lang="pt-BR" sz="2142" b="1" dirty="0"/>
          </a:p>
          <a:p>
            <a:pPr algn="just">
              <a:defRPr/>
            </a:pPr>
            <a:endParaRPr lang="pt-BR" sz="2142" b="1" dirty="0"/>
          </a:p>
          <a:p>
            <a:pPr marL="367280" indent="-367280" algn="just">
              <a:buFont typeface="Wingdings" panose="05000000000000000000" pitchFamily="2" charset="2"/>
              <a:buChar char="§"/>
              <a:defRPr/>
            </a:pPr>
            <a:r>
              <a:rPr lang="pt-BR" sz="2142" dirty="0"/>
              <a:t>No código G o comentário é representado pelo caractere “;”(ponto e vírgula);</a:t>
            </a:r>
          </a:p>
          <a:p>
            <a:pPr marL="367280" indent="-367280" algn="just">
              <a:buFont typeface="Wingdings" panose="05000000000000000000" pitchFamily="2" charset="2"/>
              <a:buChar char="§"/>
              <a:defRPr/>
            </a:pPr>
            <a:endParaRPr lang="pt-BR" sz="2142" dirty="0"/>
          </a:p>
          <a:p>
            <a:pPr marL="367280" indent="-367280" algn="just">
              <a:buFont typeface="Wingdings" panose="05000000000000000000" pitchFamily="2" charset="2"/>
              <a:buChar char="§"/>
              <a:defRPr/>
            </a:pPr>
            <a:r>
              <a:rPr lang="pt-BR" sz="2142" dirty="0"/>
              <a:t>As linha iniciadas por este caractere são totalmente ignoradas pelo interpretador de código G;</a:t>
            </a:r>
          </a:p>
          <a:p>
            <a:pPr marL="367280" indent="-367280" algn="just">
              <a:buFont typeface="Wingdings" panose="05000000000000000000" pitchFamily="2" charset="2"/>
              <a:buChar char="§"/>
              <a:defRPr/>
            </a:pPr>
            <a:endParaRPr lang="pt-BR" sz="2142" dirty="0"/>
          </a:p>
          <a:p>
            <a:pPr marL="367280" indent="-367280" algn="just">
              <a:buFont typeface="Wingdings" panose="05000000000000000000" pitchFamily="2" charset="2"/>
              <a:buChar char="§"/>
              <a:defRPr/>
            </a:pPr>
            <a:r>
              <a:rPr lang="pt-BR" sz="2142" dirty="0"/>
              <a:t>As linhas que possuem o caractere ponto e vírgula após o comando, são levados em conta pelo interpretador no código G, apenas os comandos que antecedem o ponto e vírgula.</a:t>
            </a:r>
          </a:p>
          <a:p>
            <a:pPr algn="just">
              <a:defRPr/>
            </a:pPr>
            <a:br>
              <a:rPr lang="pt-BR" sz="2142" dirty="0"/>
            </a:br>
            <a:endParaRPr lang="pt-BR" sz="2142"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ixaDeTexto 2">
            <a:extLst>
              <a:ext uri="{FF2B5EF4-FFF2-40B4-BE49-F238E27FC236}">
                <a16:creationId xmlns:a16="http://schemas.microsoft.com/office/drawing/2014/main" id="{75E6ECD2-28AA-47BE-87A4-57EE1365EF5C}"/>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endParaRPr lang="pt-BR" altLang="pt-BR" sz="2571" b="1"/>
          </a:p>
        </p:txBody>
      </p:sp>
      <p:sp>
        <p:nvSpPr>
          <p:cNvPr id="2" name="CaixaDeTexto 1">
            <a:extLst>
              <a:ext uri="{FF2B5EF4-FFF2-40B4-BE49-F238E27FC236}">
                <a16:creationId xmlns:a16="http://schemas.microsoft.com/office/drawing/2014/main" id="{96D28740-2869-4645-916D-502906C50AD1}"/>
              </a:ext>
            </a:extLst>
          </p:cNvPr>
          <p:cNvSpPr txBox="1"/>
          <p:nvPr/>
        </p:nvSpPr>
        <p:spPr>
          <a:xfrm>
            <a:off x="1112086" y="1358552"/>
            <a:ext cx="8253331" cy="5300746"/>
          </a:xfrm>
          <a:prstGeom prst="rect">
            <a:avLst/>
          </a:prstGeom>
          <a:noFill/>
        </p:spPr>
        <p:txBody>
          <a:bodyPr>
            <a:spAutoFit/>
          </a:bodyPr>
          <a:lstStyle/>
          <a:p>
            <a:pPr marL="367280" indent="-367280" algn="just">
              <a:buFont typeface="Wingdings" panose="05000000000000000000" pitchFamily="2" charset="2"/>
              <a:buChar char="q"/>
              <a:defRPr/>
            </a:pPr>
            <a:r>
              <a:rPr lang="pt-BR" sz="2142" dirty="0"/>
              <a:t>O Código G conta com uma lista de mais de 500 comandos, cada comando é específico para uma tarefa e alguns dos comandos são aplicáveis somente a máquinas CNC. Abaixo você encontra uma lista dos comandos mais comuns:</a:t>
            </a:r>
            <a:br>
              <a:rPr lang="pt-BR" sz="2142" dirty="0"/>
            </a:br>
            <a:endParaRPr lang="pt-BR" sz="2142" dirty="0"/>
          </a:p>
          <a:p>
            <a:pPr>
              <a:defRPr/>
            </a:pPr>
            <a:r>
              <a:rPr lang="pt-BR" sz="1928" dirty="0"/>
              <a:t>G28 - Home dos eixos;</a:t>
            </a:r>
          </a:p>
          <a:p>
            <a:pPr>
              <a:defRPr/>
            </a:pPr>
            <a:br>
              <a:rPr lang="pt-BR" sz="1928" dirty="0"/>
            </a:br>
            <a:r>
              <a:rPr lang="pt-BR" sz="1928" dirty="0"/>
              <a:t>M115 - Coleta informação do Firmware e outras capacidades da máquina;</a:t>
            </a:r>
          </a:p>
          <a:p>
            <a:pPr>
              <a:defRPr/>
            </a:pPr>
            <a:br>
              <a:rPr lang="pt-BR" sz="1928" dirty="0"/>
            </a:br>
            <a:r>
              <a:rPr lang="pt-BR" sz="1928" dirty="0"/>
              <a:t>M104 - Define temperatura alvo do extrusor;</a:t>
            </a:r>
          </a:p>
          <a:p>
            <a:pPr>
              <a:defRPr/>
            </a:pPr>
            <a:br>
              <a:rPr lang="pt-BR" sz="1928" dirty="0"/>
            </a:br>
            <a:r>
              <a:rPr lang="pt-BR" sz="1928" dirty="0"/>
              <a:t>M140 - Define temperatura alvo da cama de aquecimento;</a:t>
            </a:r>
          </a:p>
          <a:p>
            <a:pPr>
              <a:defRPr/>
            </a:pPr>
            <a:br>
              <a:rPr lang="pt-BR" sz="1928" dirty="0"/>
            </a:br>
            <a:r>
              <a:rPr lang="pt-BR" sz="1928" dirty="0"/>
              <a:t>G0/G1 - Movimentos lineares dos eixos;</a:t>
            </a:r>
          </a:p>
          <a:p>
            <a:pPr>
              <a:defRPr/>
            </a:pPr>
            <a:br>
              <a:rPr lang="pt-BR" sz="1928" dirty="0"/>
            </a:br>
            <a:r>
              <a:rPr lang="pt-BR" sz="1928" dirty="0"/>
              <a:t>G90/G91 - Define se o movimento é via valores absolutos ou relativos.</a:t>
            </a:r>
          </a:p>
          <a:p>
            <a:pPr>
              <a:defRPr/>
            </a:pPr>
            <a:endParaRPr lang="pt-BR" sz="1928"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aixaDeTexto 2">
            <a:extLst>
              <a:ext uri="{FF2B5EF4-FFF2-40B4-BE49-F238E27FC236}">
                <a16:creationId xmlns:a16="http://schemas.microsoft.com/office/drawing/2014/main" id="{E9CDA0E3-B48E-4F43-BED2-18DC69870C86}"/>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None/>
            </a:pPr>
            <a:r>
              <a:rPr lang="pt-PT" altLang="pt-BR" sz="2571" b="1"/>
              <a:t>Programa</a:t>
            </a:r>
            <a:r>
              <a:rPr lang="pt-BR" altLang="pt-BR" sz="2571"/>
              <a:t>ção</a:t>
            </a:r>
            <a:r>
              <a:rPr lang="pt-PT" altLang="pt-BR" sz="2571" b="1"/>
              <a:t> CNC - Código G</a:t>
            </a:r>
            <a:endParaRPr lang="pt-BR" altLang="pt-BR" sz="2571" b="1"/>
          </a:p>
        </p:txBody>
      </p:sp>
      <p:sp>
        <p:nvSpPr>
          <p:cNvPr id="38915" name="CaixaDeTexto 2">
            <a:extLst>
              <a:ext uri="{FF2B5EF4-FFF2-40B4-BE49-F238E27FC236}">
                <a16:creationId xmlns:a16="http://schemas.microsoft.com/office/drawing/2014/main" id="{4F4AD1A2-726F-4F25-9286-94E9F4548F71}"/>
              </a:ext>
            </a:extLst>
          </p:cNvPr>
          <p:cNvSpPr txBox="1">
            <a:spLocks noChangeArrowheads="1"/>
          </p:cNvSpPr>
          <p:nvPr/>
        </p:nvSpPr>
        <p:spPr bwMode="auto">
          <a:xfrm>
            <a:off x="1074679" y="1460571"/>
            <a:ext cx="8714116" cy="75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Tx/>
              <a:buNone/>
            </a:pPr>
            <a:br>
              <a:rPr lang="pt-BR" altLang="pt-BR" sz="2142"/>
            </a:br>
            <a:endParaRPr lang="pt-BR" altLang="pt-BR" sz="2142"/>
          </a:p>
        </p:txBody>
      </p:sp>
      <p:pic>
        <p:nvPicPr>
          <p:cNvPr id="3" name="Imagem 2">
            <a:extLst>
              <a:ext uri="{FF2B5EF4-FFF2-40B4-BE49-F238E27FC236}">
                <a16:creationId xmlns:a16="http://schemas.microsoft.com/office/drawing/2014/main" id="{BEFC21A4-2E21-4EE4-B80C-D40007F1A1BC}"/>
              </a:ext>
            </a:extLst>
          </p:cNvPr>
          <p:cNvPicPr>
            <a:picLocks noChangeAspect="1"/>
          </p:cNvPicPr>
          <p:nvPr/>
        </p:nvPicPr>
        <p:blipFill>
          <a:blip r:embed="rId2"/>
          <a:stretch>
            <a:fillRect/>
          </a:stretch>
        </p:blipFill>
        <p:spPr>
          <a:xfrm>
            <a:off x="2770674" y="1460571"/>
            <a:ext cx="3971905" cy="478123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40" name="Google Shape;66;p14">
            <a:extLst>
              <a:ext uri="{FF2B5EF4-FFF2-40B4-BE49-F238E27FC236}">
                <a16:creationId xmlns:a16="http://schemas.microsoft.com/office/drawing/2014/main" id="{18DF7F8A-8E8A-4323-9E14-5397962E84AA}"/>
              </a:ext>
            </a:extLst>
          </p:cNvPr>
          <p:cNvSpPr txBox="1"/>
          <p:nvPr/>
        </p:nvSpPr>
        <p:spPr>
          <a:xfrm>
            <a:off x="4742163" y="1366802"/>
            <a:ext cx="5188417" cy="3326430"/>
          </a:xfrm>
          <a:prstGeom prst="rect">
            <a:avLst/>
          </a:prstGeom>
        </p:spPr>
        <p:txBody>
          <a:bodyPr spcFirstLastPara="1" vert="horz" lIns="104775" tIns="52388" rIns="104775" bIns="52388" rtlCol="0" anchorCtr="0">
            <a:normAutofit/>
          </a:bodyPr>
          <a:lstStyle/>
          <a:p>
            <a:pPr marL="523860">
              <a:lnSpc>
                <a:spcPct val="150000"/>
              </a:lnSpc>
              <a:spcBef>
                <a:spcPts val="1146"/>
              </a:spcBef>
              <a:buClr>
                <a:schemeClr val="accent1"/>
              </a:buClr>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tângulo 1">
            <a:extLst>
              <a:ext uri="{FF2B5EF4-FFF2-40B4-BE49-F238E27FC236}">
                <a16:creationId xmlns:a16="http://schemas.microsoft.com/office/drawing/2014/main" id="{CF7670E3-859E-40BC-BCCB-20ACFDD19EC6}"/>
              </a:ext>
            </a:extLst>
          </p:cNvPr>
          <p:cNvSpPr/>
          <p:nvPr/>
        </p:nvSpPr>
        <p:spPr>
          <a:xfrm>
            <a:off x="0" y="0"/>
            <a:ext cx="4126880" cy="73453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Picture 3">
            <a:extLst>
              <a:ext uri="{FF2B5EF4-FFF2-40B4-BE49-F238E27FC236}">
                <a16:creationId xmlns:a16="http://schemas.microsoft.com/office/drawing/2014/main" id="{310A3D0B-7BCA-42F3-84E8-7E199DA7A6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6385701"/>
            <a:ext cx="1888444" cy="95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m 12">
            <a:extLst>
              <a:ext uri="{FF2B5EF4-FFF2-40B4-BE49-F238E27FC236}">
                <a16:creationId xmlns:a16="http://schemas.microsoft.com/office/drawing/2014/main" id="{E936DE16-68F8-4B27-8505-BEAD1647AC7A}"/>
              </a:ext>
            </a:extLst>
          </p:cNvPr>
          <p:cNvPicPr>
            <a:picLocks noChangeAspect="1"/>
          </p:cNvPicPr>
          <p:nvPr/>
        </p:nvPicPr>
        <p:blipFill>
          <a:blip r:embed="rId4"/>
          <a:stretch>
            <a:fillRect/>
          </a:stretch>
        </p:blipFill>
        <p:spPr>
          <a:xfrm>
            <a:off x="220352" y="1726356"/>
            <a:ext cx="3686175" cy="3381375"/>
          </a:xfrm>
          <a:prstGeom prst="rect">
            <a:avLst/>
          </a:prstGeom>
        </p:spPr>
      </p:pic>
      <p:sp>
        <p:nvSpPr>
          <p:cNvPr id="19" name="Google Shape;67;p14">
            <a:extLst>
              <a:ext uri="{FF2B5EF4-FFF2-40B4-BE49-F238E27FC236}">
                <a16:creationId xmlns:a16="http://schemas.microsoft.com/office/drawing/2014/main" id="{E9347E8C-FBB2-4414-B3B4-B1D41B8FF76D}"/>
              </a:ext>
            </a:extLst>
          </p:cNvPr>
          <p:cNvSpPr txBox="1"/>
          <p:nvPr/>
        </p:nvSpPr>
        <p:spPr>
          <a:xfrm>
            <a:off x="452636" y="625591"/>
            <a:ext cx="3981885" cy="1100765"/>
          </a:xfrm>
          <a:prstGeom prst="rect">
            <a:avLst/>
          </a:prstGeom>
        </p:spPr>
        <p:txBody>
          <a:bodyPr spcFirstLastPara="1" vert="horz" lIns="104775" tIns="52388" rIns="104775" bIns="52388" rtlCol="0" anchor="t" anchorCtr="0">
            <a:normAutofit/>
          </a:bodyPr>
          <a:lstStyle/>
          <a:p>
            <a:pPr>
              <a:spcBef>
                <a:spcPct val="0"/>
              </a:spcBef>
              <a:spcAft>
                <a:spcPts val="687"/>
              </a:spcAft>
            </a:pPr>
            <a:r>
              <a:rPr lang="en-US" sz="3200" b="1" dirty="0">
                <a:solidFill>
                  <a:schemeClr val="tx1">
                    <a:lumMod val="85000"/>
                    <a:lumOff val="15000"/>
                  </a:schemeClr>
                </a:solidFill>
                <a:latin typeface="Arial" panose="020B0604020202020204" pitchFamily="34" charset="0"/>
                <a:ea typeface="+mj-ea"/>
                <a:cs typeface="Arial" panose="020B0604020202020204" pitchFamily="34" charset="0"/>
              </a:rPr>
              <a:t>Conclusões</a:t>
            </a:r>
          </a:p>
          <a:p>
            <a:pPr>
              <a:spcBef>
                <a:spcPct val="0"/>
              </a:spcBef>
              <a:spcAft>
                <a:spcPts val="687"/>
              </a:spcAft>
            </a:pPr>
            <a:endParaRPr lang="en-US" sz="2292" dirty="0">
              <a:solidFill>
                <a:schemeClr val="tx1">
                  <a:lumMod val="85000"/>
                  <a:lumOff val="15000"/>
                </a:schemeClr>
              </a:solidFill>
              <a:latin typeface="+mj-lt"/>
              <a:ea typeface="+mj-ea"/>
              <a:cs typeface="+mj-cs"/>
            </a:endParaRPr>
          </a:p>
        </p:txBody>
      </p:sp>
      <p:sp>
        <p:nvSpPr>
          <p:cNvPr id="3" name="CaixaDeTexto 2">
            <a:extLst>
              <a:ext uri="{FF2B5EF4-FFF2-40B4-BE49-F238E27FC236}">
                <a16:creationId xmlns:a16="http://schemas.microsoft.com/office/drawing/2014/main" id="{A6B7E26C-1076-4F9C-B3B4-39E6EE6E67CA}"/>
              </a:ext>
            </a:extLst>
          </p:cNvPr>
          <p:cNvSpPr txBox="1"/>
          <p:nvPr/>
        </p:nvSpPr>
        <p:spPr>
          <a:xfrm>
            <a:off x="4579516" y="6153840"/>
            <a:ext cx="5616322"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http://professorcesarcosta.com.br/disciplinas/n7srv</a:t>
            </a:r>
          </a:p>
        </p:txBody>
      </p:sp>
      <p:sp>
        <p:nvSpPr>
          <p:cNvPr id="15" name="CaixaDeTexto 14">
            <a:extLst>
              <a:ext uri="{FF2B5EF4-FFF2-40B4-BE49-F238E27FC236}">
                <a16:creationId xmlns:a16="http://schemas.microsoft.com/office/drawing/2014/main" id="{7A71E040-A12B-6F0B-336E-6EE32C9F3CFE}"/>
              </a:ext>
            </a:extLst>
          </p:cNvPr>
          <p:cNvSpPr txBox="1"/>
          <p:nvPr/>
        </p:nvSpPr>
        <p:spPr>
          <a:xfrm>
            <a:off x="4579516" y="1136869"/>
            <a:ext cx="5240592" cy="369332"/>
          </a:xfrm>
          <a:prstGeom prst="rect">
            <a:avLst/>
          </a:prstGeom>
          <a:noFill/>
        </p:spPr>
        <p:txBody>
          <a:bodyPr wrap="square">
            <a:spAutoFit/>
          </a:bodyPr>
          <a:lstStyle/>
          <a:p>
            <a:r>
              <a:rPr lang="pt-BR"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https://www.youtube.com/watch?v=FNYEXjRmDtI</a:t>
            </a:r>
            <a:endParaRPr lang="pt-B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CaixaDeTexto 15">
            <a:extLst>
              <a:ext uri="{FF2B5EF4-FFF2-40B4-BE49-F238E27FC236}">
                <a16:creationId xmlns:a16="http://schemas.microsoft.com/office/drawing/2014/main" id="{D4BA3192-6FB3-6FA5-9113-DEDA08C366B6}"/>
              </a:ext>
            </a:extLst>
          </p:cNvPr>
          <p:cNvSpPr txBox="1"/>
          <p:nvPr/>
        </p:nvSpPr>
        <p:spPr>
          <a:xfrm>
            <a:off x="4579516" y="1736134"/>
            <a:ext cx="5240592" cy="369332"/>
          </a:xfrm>
          <a:prstGeom prst="rect">
            <a:avLst/>
          </a:prstGeom>
          <a:noFill/>
        </p:spPr>
        <p:txBody>
          <a:bodyPr wrap="square">
            <a:spAutoFit/>
          </a:bodyPr>
          <a:lstStyle/>
          <a:p>
            <a:r>
              <a:rPr lang="pt-BR" sz="1800" dirty="0">
                <a:latin typeface="Calibri" panose="020F0502020204030204" pitchFamily="34" charset="0"/>
                <a:ea typeface="Calibri" panose="020F0502020204030204" pitchFamily="34" charset="0"/>
                <a:cs typeface="Times New Roman" panose="02020603050405020304" pitchFamily="18" charset="0"/>
              </a:rPr>
              <a:t>https://www.youtube.com/watch?v=-Qn-KCU4cWU</a:t>
            </a:r>
          </a:p>
        </p:txBody>
      </p:sp>
      <p:sp>
        <p:nvSpPr>
          <p:cNvPr id="20" name="CaixaDeTexto 19">
            <a:extLst>
              <a:ext uri="{FF2B5EF4-FFF2-40B4-BE49-F238E27FC236}">
                <a16:creationId xmlns:a16="http://schemas.microsoft.com/office/drawing/2014/main" id="{15D67FAC-7C56-0E03-E044-82F6FDD138DE}"/>
              </a:ext>
            </a:extLst>
          </p:cNvPr>
          <p:cNvSpPr txBox="1"/>
          <p:nvPr/>
        </p:nvSpPr>
        <p:spPr>
          <a:xfrm>
            <a:off x="4579516" y="2361053"/>
            <a:ext cx="5240592" cy="369332"/>
          </a:xfrm>
          <a:prstGeom prst="rect">
            <a:avLst/>
          </a:prstGeom>
          <a:noFill/>
        </p:spPr>
        <p:txBody>
          <a:bodyPr wrap="square">
            <a:spAutoFit/>
          </a:bodyPr>
          <a:lstStyle/>
          <a:p>
            <a:r>
              <a:rPr lang="pt-BR" sz="1800" dirty="0"/>
              <a:t>https://www.youtube.com/watch?v=jF4F8Zr2YO8</a:t>
            </a:r>
          </a:p>
        </p:txBody>
      </p:sp>
      <p:sp>
        <p:nvSpPr>
          <p:cNvPr id="24" name="CaixaDeTexto 23">
            <a:extLst>
              <a:ext uri="{FF2B5EF4-FFF2-40B4-BE49-F238E27FC236}">
                <a16:creationId xmlns:a16="http://schemas.microsoft.com/office/drawing/2014/main" id="{F74C055C-E6BB-2E89-5888-1457ECD2CBDA}"/>
              </a:ext>
            </a:extLst>
          </p:cNvPr>
          <p:cNvSpPr txBox="1"/>
          <p:nvPr/>
        </p:nvSpPr>
        <p:spPr>
          <a:xfrm>
            <a:off x="4579516" y="3118684"/>
            <a:ext cx="5240592" cy="369332"/>
          </a:xfrm>
          <a:prstGeom prst="rect">
            <a:avLst/>
          </a:prstGeom>
          <a:noFill/>
        </p:spPr>
        <p:txBody>
          <a:bodyPr wrap="square">
            <a:spAutoFit/>
          </a:bodyPr>
          <a:lstStyle/>
          <a:p>
            <a:r>
              <a:rPr lang="pt-BR" sz="1800" dirty="0">
                <a:latin typeface="Calibri" panose="020F0502020204030204" pitchFamily="34" charset="0"/>
                <a:ea typeface="Calibri" panose="020F0502020204030204" pitchFamily="34" charset="0"/>
                <a:cs typeface="Times New Roman" panose="02020603050405020304" pitchFamily="18" charset="0"/>
              </a:rPr>
              <a:t>https://www.youtube.com/watch?v=pTr9qNuUEnY</a:t>
            </a:r>
          </a:p>
        </p:txBody>
      </p:sp>
      <p:sp>
        <p:nvSpPr>
          <p:cNvPr id="25" name="CaixaDeTexto 1">
            <a:extLst>
              <a:ext uri="{FF2B5EF4-FFF2-40B4-BE49-F238E27FC236}">
                <a16:creationId xmlns:a16="http://schemas.microsoft.com/office/drawing/2014/main" id="{74B863D0-5AA7-8DEF-70BD-7116C4B62E63}"/>
              </a:ext>
            </a:extLst>
          </p:cNvPr>
          <p:cNvSpPr txBox="1">
            <a:spLocks noChangeArrowheads="1"/>
          </p:cNvSpPr>
          <p:nvPr/>
        </p:nvSpPr>
        <p:spPr bwMode="auto">
          <a:xfrm>
            <a:off x="4461665" y="3822262"/>
            <a:ext cx="5795483" cy="9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928" dirty="0">
                <a:hlinkClick r:id="rId6"/>
              </a:rPr>
              <a:t>http://professorcesarcosta.com.br/upload/imagens_upload/Apostila_CNC-1.pdf</a:t>
            </a:r>
            <a:endParaRPr lang="pt-BR" altLang="pt-BR" sz="1928" dirty="0"/>
          </a:p>
          <a:p>
            <a:endParaRPr lang="pt-BR" altLang="pt-BR" sz="1928" dirty="0"/>
          </a:p>
        </p:txBody>
      </p:sp>
      <p:sp>
        <p:nvSpPr>
          <p:cNvPr id="26" name="CaixaDeTexto 2">
            <a:extLst>
              <a:ext uri="{FF2B5EF4-FFF2-40B4-BE49-F238E27FC236}">
                <a16:creationId xmlns:a16="http://schemas.microsoft.com/office/drawing/2014/main" id="{BB1467A5-CCD3-0519-8548-07EB67A0C3E3}"/>
              </a:ext>
            </a:extLst>
          </p:cNvPr>
          <p:cNvSpPr txBox="1">
            <a:spLocks noChangeArrowheads="1"/>
          </p:cNvSpPr>
          <p:nvPr/>
        </p:nvSpPr>
        <p:spPr bwMode="auto">
          <a:xfrm>
            <a:off x="4476864" y="4664408"/>
            <a:ext cx="5431469" cy="127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928" dirty="0">
                <a:hlinkClick r:id="rId7"/>
              </a:rPr>
              <a:t>http://professorcesarcosta.com.br/upload/imagens_upload/Controladores%20de%20Movimento.pdf</a:t>
            </a:r>
            <a:endParaRPr lang="pt-BR" altLang="pt-BR" sz="1928" dirty="0"/>
          </a:p>
          <a:p>
            <a:endParaRPr lang="pt-BR" altLang="pt-BR" sz="1928" dirty="0"/>
          </a:p>
        </p:txBody>
      </p:sp>
    </p:spTree>
    <p:extLst>
      <p:ext uri="{BB962C8B-B14F-4D97-AF65-F5344CB8AC3E}">
        <p14:creationId xmlns:p14="http://schemas.microsoft.com/office/powerpoint/2010/main" val="105324360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2">
            <a:extLst>
              <a:ext uri="{FF2B5EF4-FFF2-40B4-BE49-F238E27FC236}">
                <a16:creationId xmlns:a16="http://schemas.microsoft.com/office/drawing/2014/main" id="{D40B3609-944B-413F-8B8F-29967CDB67E3}"/>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2" name="CaixaDeTexto 1">
            <a:extLst>
              <a:ext uri="{FF2B5EF4-FFF2-40B4-BE49-F238E27FC236}">
                <a16:creationId xmlns:a16="http://schemas.microsoft.com/office/drawing/2014/main" id="{1C9A3BF3-B4A2-44E4-A09D-1E2D98098895}"/>
              </a:ext>
            </a:extLst>
          </p:cNvPr>
          <p:cNvSpPr txBox="1">
            <a:spLocks noChangeArrowheads="1"/>
          </p:cNvSpPr>
          <p:nvPr/>
        </p:nvSpPr>
        <p:spPr bwMode="auto">
          <a:xfrm>
            <a:off x="1074678" y="1436767"/>
            <a:ext cx="8406359" cy="141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b="1" dirty="0"/>
              <a:t>Comando Numérico Computadorizado </a:t>
            </a:r>
            <a:r>
              <a:rPr lang="pt-BR" altLang="pt-BR" sz="2142" dirty="0"/>
              <a:t>(sigla CNC, do inglês </a:t>
            </a:r>
            <a:r>
              <a:rPr lang="pt-BR" altLang="pt-BR" sz="2142" i="1" dirty="0"/>
              <a:t>Computer Numeric Control</a:t>
            </a:r>
            <a:r>
              <a:rPr lang="pt-BR" altLang="pt-BR" sz="2142" dirty="0"/>
              <a:t>) é um sistema que permite o controle de máquinas ferramentas, sendo utilizado principalmente em tornos e centros de Usinagem.</a:t>
            </a:r>
            <a:endParaRPr lang="pt-BR" altLang="pt-BR" sz="1928" dirty="0"/>
          </a:p>
        </p:txBody>
      </p:sp>
      <p:pic>
        <p:nvPicPr>
          <p:cNvPr id="3" name="Imagem 2">
            <a:extLst>
              <a:ext uri="{FF2B5EF4-FFF2-40B4-BE49-F238E27FC236}">
                <a16:creationId xmlns:a16="http://schemas.microsoft.com/office/drawing/2014/main" id="{7DD8D75D-0093-4C56-B471-68D0B063E38A}"/>
              </a:ext>
            </a:extLst>
          </p:cNvPr>
          <p:cNvPicPr>
            <a:picLocks noChangeAspect="1"/>
          </p:cNvPicPr>
          <p:nvPr/>
        </p:nvPicPr>
        <p:blipFill>
          <a:blip r:embed="rId3"/>
          <a:stretch>
            <a:fillRect/>
          </a:stretch>
        </p:blipFill>
        <p:spPr>
          <a:xfrm>
            <a:off x="1518420" y="3208495"/>
            <a:ext cx="7518875" cy="2774754"/>
          </a:xfrm>
          <a:prstGeom prst="rect">
            <a:avLst/>
          </a:prstGeom>
        </p:spPr>
      </p:pic>
    </p:spTree>
    <p:custDataLst>
      <p:tags r:id="rId1"/>
    </p:custDataLst>
    <p:extLst>
      <p:ext uri="{BB962C8B-B14F-4D97-AF65-F5344CB8AC3E}">
        <p14:creationId xmlns:p14="http://schemas.microsoft.com/office/powerpoint/2010/main" val="1728168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2">
            <a:extLst>
              <a:ext uri="{FF2B5EF4-FFF2-40B4-BE49-F238E27FC236}">
                <a16:creationId xmlns:a16="http://schemas.microsoft.com/office/drawing/2014/main" id="{D40B3609-944B-413F-8B8F-29967CDB67E3}"/>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7" name="Rectangle 3">
            <a:extLst>
              <a:ext uri="{FF2B5EF4-FFF2-40B4-BE49-F238E27FC236}">
                <a16:creationId xmlns:a16="http://schemas.microsoft.com/office/drawing/2014/main" id="{B7F5DFEF-D140-4154-A829-5A26FB2FF59D}"/>
              </a:ext>
            </a:extLst>
          </p:cNvPr>
          <p:cNvSpPr txBox="1">
            <a:spLocks noChangeArrowheads="1"/>
          </p:cNvSpPr>
          <p:nvPr/>
        </p:nvSpPr>
        <p:spPr>
          <a:xfrm>
            <a:off x="855337" y="1821624"/>
            <a:ext cx="8766826" cy="3342568"/>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a:lnSpc>
                <a:spcPct val="120000"/>
              </a:lnSpc>
              <a:buFont typeface="Wingdings" panose="05000000000000000000" pitchFamily="2" charset="2"/>
              <a:buChar char="q"/>
            </a:pPr>
            <a:r>
              <a:rPr lang="pt-BR" altLang="pt-BR" sz="3856" kern="0" dirty="0">
                <a:cs typeface="Times New Roman" panose="02020603050405020304" pitchFamily="18" charset="0"/>
              </a:rPr>
              <a:t>“</a:t>
            </a:r>
            <a:r>
              <a:rPr lang="pt-BR" altLang="pt-BR" sz="2571" b="1" kern="0" dirty="0">
                <a:cs typeface="Times New Roman" panose="02020603050405020304" pitchFamily="18" charset="0"/>
              </a:rPr>
              <a:t>O Controle Numérico Computadorizado(CNC) é uma forma de automação programável na qual as ações mecânicas de um equipamento ou da ferramenta de uma máquina são controladas por um programa contendo dados alfanuméricos codificados (GROOVER, 2001).”</a:t>
            </a:r>
          </a:p>
        </p:txBody>
      </p:sp>
    </p:spTree>
    <p:custDataLst>
      <p:tags r:id="rId1"/>
    </p:custDataLst>
    <p:extLst>
      <p:ext uri="{BB962C8B-B14F-4D97-AF65-F5344CB8AC3E}">
        <p14:creationId xmlns:p14="http://schemas.microsoft.com/office/powerpoint/2010/main" val="240640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2">
            <a:extLst>
              <a:ext uri="{FF2B5EF4-FFF2-40B4-BE49-F238E27FC236}">
                <a16:creationId xmlns:a16="http://schemas.microsoft.com/office/drawing/2014/main" id="{42BAAD11-7C24-40BD-90B4-2B06ACE559FE}"/>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Conceitos Básicos de CNC</a:t>
            </a:r>
          </a:p>
        </p:txBody>
      </p:sp>
      <p:sp>
        <p:nvSpPr>
          <p:cNvPr id="2" name="CaixaDeTexto 1">
            <a:extLst>
              <a:ext uri="{FF2B5EF4-FFF2-40B4-BE49-F238E27FC236}">
                <a16:creationId xmlns:a16="http://schemas.microsoft.com/office/drawing/2014/main" id="{4504A053-A83E-4E15-95AA-7F2F3F3E0697}"/>
              </a:ext>
            </a:extLst>
          </p:cNvPr>
          <p:cNvSpPr txBox="1"/>
          <p:nvPr/>
        </p:nvSpPr>
        <p:spPr>
          <a:xfrm>
            <a:off x="1074678" y="1436767"/>
            <a:ext cx="8406359" cy="4641399"/>
          </a:xfrm>
          <a:prstGeom prst="rect">
            <a:avLst/>
          </a:prstGeom>
          <a:noFill/>
        </p:spPr>
        <p:txBody>
          <a:bodyPr>
            <a:spAutoFit/>
          </a:bodyPr>
          <a:lstStyle/>
          <a:p>
            <a:pPr marL="306067" indent="-306067" algn="just">
              <a:buFont typeface="Wingdings" panose="05000000000000000000" pitchFamily="2" charset="2"/>
              <a:buChar char="q"/>
              <a:defRPr/>
            </a:pPr>
            <a:r>
              <a:rPr lang="pt-BR" sz="2142" dirty="0">
                <a:latin typeface="Arial" panose="020B0604020202020204" pitchFamily="34" charset="0"/>
                <a:ea typeface="Calibri" panose="020F0502020204030204" pitchFamily="34" charset="0"/>
                <a:cs typeface="Arial" panose="020B0604020202020204" pitchFamily="34" charset="0"/>
              </a:rPr>
              <a:t>O Controle Numérico Computadorizado (CNC) é o sistema que permite controlar, em tempo real, a posição de uma ferramenta através da automação. </a:t>
            </a:r>
          </a:p>
          <a:p>
            <a:pPr marL="306067" indent="-306067" algn="just">
              <a:buFont typeface="Wingdings" panose="05000000000000000000" pitchFamily="2" charset="2"/>
              <a:buChar char="q"/>
              <a:defRPr/>
            </a:pPr>
            <a:endParaRPr lang="pt-BR" sz="2142" dirty="0">
              <a:latin typeface="Arial" panose="020B0604020202020204" pitchFamily="34" charset="0"/>
              <a:ea typeface="Calibri" panose="020F0502020204030204" pitchFamily="34" charset="0"/>
              <a:cs typeface="Arial" panose="020B0604020202020204" pitchFamily="34" charset="0"/>
            </a:endParaRPr>
          </a:p>
          <a:p>
            <a:pPr marL="306067" indent="-306067" algn="just">
              <a:buFont typeface="Wingdings" panose="05000000000000000000" pitchFamily="2" charset="2"/>
              <a:buChar char="q"/>
              <a:defRPr/>
            </a:pPr>
            <a:r>
              <a:rPr lang="pt-BR" sz="2142" dirty="0">
                <a:latin typeface="Arial" panose="020B0604020202020204" pitchFamily="34" charset="0"/>
                <a:ea typeface="Calibri" panose="020F0502020204030204" pitchFamily="34" charset="0"/>
                <a:cs typeface="Arial" panose="020B0604020202020204" pitchFamily="34" charset="0"/>
              </a:rPr>
              <a:t>As máquinas são operadas com comandos programados por meio de um programa e um conjunto de comandos.</a:t>
            </a:r>
          </a:p>
          <a:p>
            <a:pPr marL="306067" indent="-306067" algn="just">
              <a:buFont typeface="Wingdings" panose="05000000000000000000" pitchFamily="2" charset="2"/>
              <a:buChar char="q"/>
              <a:defRPr/>
            </a:pPr>
            <a:endParaRPr lang="pt-BR" sz="2142" dirty="0">
              <a:latin typeface="Arial" panose="020B0604020202020204" pitchFamily="34" charset="0"/>
              <a:ea typeface="Calibri" panose="020F0502020204030204" pitchFamily="34" charset="0"/>
              <a:cs typeface="Arial" panose="020B0604020202020204" pitchFamily="34" charset="0"/>
            </a:endParaRPr>
          </a:p>
          <a:p>
            <a:pPr marL="306067" indent="-306067" algn="just">
              <a:buFont typeface="Wingdings" panose="05000000000000000000" pitchFamily="2" charset="2"/>
              <a:buChar char="q"/>
              <a:defRPr/>
            </a:pPr>
            <a:r>
              <a:rPr lang="pt-BR" sz="2142" dirty="0">
                <a:latin typeface="Arial" panose="020B0604020202020204" pitchFamily="34" charset="0"/>
                <a:ea typeface="Calibri" panose="020F0502020204030204" pitchFamily="34" charset="0"/>
                <a:cs typeface="Arial" panose="020B0604020202020204" pitchFamily="34" charset="0"/>
              </a:rPr>
              <a:t> Graças ao programa e aos comandos, as coordenadas de posição da máquina e a posição da máquina são controladas. Funciona como uma espécie de GPS em uma oficina de usinagem.</a:t>
            </a:r>
          </a:p>
          <a:p>
            <a:pPr algn="just">
              <a:defRPr/>
            </a:pPr>
            <a:r>
              <a:rPr lang="pt-BR" sz="2142" dirty="0">
                <a:latin typeface="Arial" panose="020B0604020202020204" pitchFamily="34" charset="0"/>
                <a:cs typeface="Arial" panose="020B0604020202020204" pitchFamily="34" charset="0"/>
              </a:rPr>
              <a:t> </a:t>
            </a:r>
          </a:p>
          <a:p>
            <a:pPr>
              <a:defRPr/>
            </a:pPr>
            <a:endParaRPr lang="pt-BR" sz="1928" dirty="0"/>
          </a:p>
          <a:p>
            <a:pPr>
              <a:defRPr/>
            </a:pPr>
            <a:endParaRPr lang="pt-BR" sz="1928"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ixaDeTexto 2">
            <a:extLst>
              <a:ext uri="{FF2B5EF4-FFF2-40B4-BE49-F238E27FC236}">
                <a16:creationId xmlns:a16="http://schemas.microsoft.com/office/drawing/2014/main" id="{64E5248F-9EDF-4052-8FA4-D3A19DC56677}"/>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Máquina CNC - Centro de Usinagem</a:t>
            </a:r>
          </a:p>
        </p:txBody>
      </p:sp>
      <p:pic>
        <p:nvPicPr>
          <p:cNvPr id="11267" name="Imagem 5">
            <a:extLst>
              <a:ext uri="{FF2B5EF4-FFF2-40B4-BE49-F238E27FC236}">
                <a16:creationId xmlns:a16="http://schemas.microsoft.com/office/drawing/2014/main" id="{F9364F5F-6E9D-4166-A73B-54C2331BC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72" y="1358552"/>
            <a:ext cx="8402959" cy="551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ixaDeTexto 2">
            <a:extLst>
              <a:ext uri="{FF2B5EF4-FFF2-40B4-BE49-F238E27FC236}">
                <a16:creationId xmlns:a16="http://schemas.microsoft.com/office/drawing/2014/main" id="{3D93D16B-6C88-423A-8A35-743B3561FE2B}"/>
              </a:ext>
            </a:extLst>
          </p:cNvPr>
          <p:cNvSpPr txBox="1">
            <a:spLocks noChangeArrowheads="1"/>
          </p:cNvSpPr>
          <p:nvPr/>
        </p:nvSpPr>
        <p:spPr bwMode="auto">
          <a:xfrm>
            <a:off x="919950" y="588309"/>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dirty="0"/>
              <a:t>Torno CNC</a:t>
            </a:r>
          </a:p>
        </p:txBody>
      </p:sp>
      <p:pic>
        <p:nvPicPr>
          <p:cNvPr id="12291" name="Imagem 3">
            <a:extLst>
              <a:ext uri="{FF2B5EF4-FFF2-40B4-BE49-F238E27FC236}">
                <a16:creationId xmlns:a16="http://schemas.microsoft.com/office/drawing/2014/main" id="{E0647FF7-E56E-49F2-9FE6-38F46CC91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574" y="1358859"/>
            <a:ext cx="6602324" cy="482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40347C32-ED43-4DE7-B810-8EABD795DAB4}"/>
              </a:ext>
            </a:extLst>
          </p:cNvPr>
          <p:cNvSpPr txBox="1"/>
          <p:nvPr/>
        </p:nvSpPr>
        <p:spPr>
          <a:xfrm>
            <a:off x="1228126" y="6526395"/>
            <a:ext cx="7504771" cy="685701"/>
          </a:xfrm>
          <a:prstGeom prst="rect">
            <a:avLst/>
          </a:prstGeom>
          <a:noFill/>
        </p:spPr>
        <p:txBody>
          <a:bodyPr wrap="square" rtlCol="0">
            <a:spAutoFit/>
          </a:bodyPr>
          <a:lstStyle/>
          <a:p>
            <a:r>
              <a:rPr lang="pt-BR" sz="1928"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https://www.youtube.com/watch?v=FNYEXjRmDtI</a:t>
            </a:r>
            <a:endParaRPr lang="pt-BR" sz="1928" dirty="0">
              <a:latin typeface="Calibri" panose="020F0502020204030204" pitchFamily="34" charset="0"/>
              <a:ea typeface="Calibri" panose="020F0502020204030204" pitchFamily="34" charset="0"/>
              <a:cs typeface="Times New Roman" panose="02020603050405020304" pitchFamily="18" charset="0"/>
            </a:endParaRPr>
          </a:p>
          <a:p>
            <a:endParaRPr lang="pt-BR" sz="1928"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1|1"/>
</p:tagLst>
</file>

<file path=ppt/tags/tag10.xml><?xml version="1.0" encoding="utf-8"?>
<p:tagLst xmlns:a="http://schemas.openxmlformats.org/drawingml/2006/main" xmlns:r="http://schemas.openxmlformats.org/officeDocument/2006/relationships" xmlns:p="http://schemas.openxmlformats.org/presentationml/2006/main">
  <p:tag name="TIMING" val="|4.3|9.6|27.3"/>
</p:tagLst>
</file>

<file path=ppt/tags/tag11.xml><?xml version="1.0" encoding="utf-8"?>
<p:tagLst xmlns:a="http://schemas.openxmlformats.org/drawingml/2006/main" xmlns:r="http://schemas.openxmlformats.org/officeDocument/2006/relationships" xmlns:p="http://schemas.openxmlformats.org/presentationml/2006/main">
  <p:tag name="TIMING" val="|4.3|9.6|27.3"/>
</p:tagLst>
</file>

<file path=ppt/tags/tag12.xml><?xml version="1.0" encoding="utf-8"?>
<p:tagLst xmlns:a="http://schemas.openxmlformats.org/drawingml/2006/main" xmlns:r="http://schemas.openxmlformats.org/officeDocument/2006/relationships" xmlns:p="http://schemas.openxmlformats.org/presentationml/2006/main">
  <p:tag name="TIMING" val="|4.3|9.6|27.3"/>
</p:tagLst>
</file>

<file path=ppt/tags/tag13.xml><?xml version="1.0" encoding="utf-8"?>
<p:tagLst xmlns:a="http://schemas.openxmlformats.org/drawingml/2006/main" xmlns:r="http://schemas.openxmlformats.org/officeDocument/2006/relationships" xmlns:p="http://schemas.openxmlformats.org/presentationml/2006/main">
  <p:tag name="TIMING" val="|1.3|9.5|11.1"/>
</p:tagLst>
</file>

<file path=ppt/tags/tag14.xml><?xml version="1.0" encoding="utf-8"?>
<p:tagLst xmlns:a="http://schemas.openxmlformats.org/drawingml/2006/main" xmlns:r="http://schemas.openxmlformats.org/officeDocument/2006/relationships" xmlns:p="http://schemas.openxmlformats.org/presentationml/2006/main">
  <p:tag name="TIMING" val="|1.3|9.5|11.1"/>
</p:tagLst>
</file>

<file path=ppt/tags/tag15.xml><?xml version="1.0" encoding="utf-8"?>
<p:tagLst xmlns:a="http://schemas.openxmlformats.org/drawingml/2006/main" xmlns:r="http://schemas.openxmlformats.org/officeDocument/2006/relationships" xmlns:p="http://schemas.openxmlformats.org/presentationml/2006/main">
  <p:tag name="TIMING" val="|3.3|9.7|10.5"/>
</p:tagLst>
</file>

<file path=ppt/tags/tag16.xml><?xml version="1.0" encoding="utf-8"?>
<p:tagLst xmlns:a="http://schemas.openxmlformats.org/drawingml/2006/main" xmlns:r="http://schemas.openxmlformats.org/officeDocument/2006/relationships" xmlns:p="http://schemas.openxmlformats.org/presentationml/2006/main">
  <p:tag name="TIMING" val="|1.1|8.9|10.3|14.6"/>
</p:tagLst>
</file>

<file path=ppt/tags/tag17.xml><?xml version="1.0" encoding="utf-8"?>
<p:tagLst xmlns:a="http://schemas.openxmlformats.org/drawingml/2006/main" xmlns:r="http://schemas.openxmlformats.org/officeDocument/2006/relationships" xmlns:p="http://schemas.openxmlformats.org/presentationml/2006/main">
  <p:tag name="TIMING" val="|1|0.8|11.8|4.4|4.8|7.7"/>
</p:tagLst>
</file>

<file path=ppt/tags/tag18.xml><?xml version="1.0" encoding="utf-8"?>
<p:tagLst xmlns:a="http://schemas.openxmlformats.org/drawingml/2006/main" xmlns:r="http://schemas.openxmlformats.org/officeDocument/2006/relationships" xmlns:p="http://schemas.openxmlformats.org/presentationml/2006/main">
  <p:tag name="TIMING" val="|1|5.9|5.6|5|3|1.3|3.3|1.1"/>
</p:tagLst>
</file>

<file path=ppt/tags/tag19.xml><?xml version="1.0" encoding="utf-8"?>
<p:tagLst xmlns:a="http://schemas.openxmlformats.org/drawingml/2006/main" xmlns:r="http://schemas.openxmlformats.org/officeDocument/2006/relationships" xmlns:p="http://schemas.openxmlformats.org/presentationml/2006/main">
  <p:tag name="TIMING" val="|1|5.9|5.6|5|3|1.3|3.3|1.1"/>
</p:tagLst>
</file>

<file path=ppt/tags/tag2.xml><?xml version="1.0" encoding="utf-8"?>
<p:tagLst xmlns:a="http://schemas.openxmlformats.org/drawingml/2006/main" xmlns:r="http://schemas.openxmlformats.org/officeDocument/2006/relationships" xmlns:p="http://schemas.openxmlformats.org/presentationml/2006/main">
  <p:tag name="TIMING" val="|4.9|11.3"/>
</p:tagLst>
</file>

<file path=ppt/tags/tag20.xml><?xml version="1.0" encoding="utf-8"?>
<p:tagLst xmlns:a="http://schemas.openxmlformats.org/drawingml/2006/main" xmlns:r="http://schemas.openxmlformats.org/officeDocument/2006/relationships" xmlns:p="http://schemas.openxmlformats.org/presentationml/2006/main">
  <p:tag name="TIMING" val="|1|5.9|5.6|5|3|1.3|3.3|1.1"/>
</p:tagLst>
</file>

<file path=ppt/tags/tag21.xml><?xml version="1.0" encoding="utf-8"?>
<p:tagLst xmlns:a="http://schemas.openxmlformats.org/drawingml/2006/main" xmlns:r="http://schemas.openxmlformats.org/officeDocument/2006/relationships" xmlns:p="http://schemas.openxmlformats.org/presentationml/2006/main">
  <p:tag name="TIMING" val="|5.5|0.9|0.8|0.9|0.7|0.7|1.5|0.7|0.7|2.3|0.9|1.7|0.7|0.8"/>
</p:tagLst>
</file>

<file path=ppt/tags/tag22.xml><?xml version="1.0" encoding="utf-8"?>
<p:tagLst xmlns:a="http://schemas.openxmlformats.org/drawingml/2006/main" xmlns:r="http://schemas.openxmlformats.org/officeDocument/2006/relationships" xmlns:p="http://schemas.openxmlformats.org/presentationml/2006/main">
  <p:tag name="TIMING" val="|2.8|14.5|7.6"/>
</p:tagLst>
</file>

<file path=ppt/tags/tag23.xml><?xml version="1.0" encoding="utf-8"?>
<p:tagLst xmlns:a="http://schemas.openxmlformats.org/drawingml/2006/main" xmlns:r="http://schemas.openxmlformats.org/officeDocument/2006/relationships" xmlns:p="http://schemas.openxmlformats.org/presentationml/2006/main">
  <p:tag name="TIMING" val="|1|10.6"/>
</p:tagLst>
</file>

<file path=ppt/tags/tag24.xml><?xml version="1.0" encoding="utf-8"?>
<p:tagLst xmlns:a="http://schemas.openxmlformats.org/drawingml/2006/main" xmlns:r="http://schemas.openxmlformats.org/officeDocument/2006/relationships" xmlns:p="http://schemas.openxmlformats.org/presentationml/2006/main">
  <p:tag name="TIMING" val="|1|0.8"/>
</p:tagLst>
</file>

<file path=ppt/tags/tag25.xml><?xml version="1.0" encoding="utf-8"?>
<p:tagLst xmlns:a="http://schemas.openxmlformats.org/drawingml/2006/main" xmlns:r="http://schemas.openxmlformats.org/officeDocument/2006/relationships" xmlns:p="http://schemas.openxmlformats.org/presentationml/2006/main">
  <p:tag name="TIMING" val="|1|0.8"/>
</p:tagLst>
</file>

<file path=ppt/tags/tag26.xml><?xml version="1.0" encoding="utf-8"?>
<p:tagLst xmlns:a="http://schemas.openxmlformats.org/drawingml/2006/main" xmlns:r="http://schemas.openxmlformats.org/officeDocument/2006/relationships" xmlns:p="http://schemas.openxmlformats.org/presentationml/2006/main">
  <p:tag name="TIMING" val="|3.2|5.3|3.5"/>
</p:tagLst>
</file>

<file path=ppt/tags/tag27.xml><?xml version="1.0" encoding="utf-8"?>
<p:tagLst xmlns:a="http://schemas.openxmlformats.org/drawingml/2006/main" xmlns:r="http://schemas.openxmlformats.org/officeDocument/2006/relationships" xmlns:p="http://schemas.openxmlformats.org/presentationml/2006/main">
  <p:tag name="TIMING" val="|1.2|3.7|2.5|3.8"/>
</p:tagLst>
</file>

<file path=ppt/tags/tag28.xml><?xml version="1.0" encoding="utf-8"?>
<p:tagLst xmlns:a="http://schemas.openxmlformats.org/drawingml/2006/main" xmlns:r="http://schemas.openxmlformats.org/officeDocument/2006/relationships" xmlns:p="http://schemas.openxmlformats.org/presentationml/2006/main">
  <p:tag name="TIMING" val="|1.3|1|2.7"/>
</p:tagLst>
</file>

<file path=ppt/tags/tag29.xml><?xml version="1.0" encoding="utf-8"?>
<p:tagLst xmlns:a="http://schemas.openxmlformats.org/drawingml/2006/main" xmlns:r="http://schemas.openxmlformats.org/officeDocument/2006/relationships" xmlns:p="http://schemas.openxmlformats.org/presentationml/2006/main">
  <p:tag name="TIMING" val="|1.3|1|2.7"/>
</p:tagLst>
</file>

<file path=ppt/tags/tag3.xml><?xml version="1.0" encoding="utf-8"?>
<p:tagLst xmlns:a="http://schemas.openxmlformats.org/drawingml/2006/main" xmlns:r="http://schemas.openxmlformats.org/officeDocument/2006/relationships" xmlns:p="http://schemas.openxmlformats.org/presentationml/2006/main">
  <p:tag name="TIMING" val="|4.9|11.3"/>
</p:tagLst>
</file>

<file path=ppt/tags/tag30.xml><?xml version="1.0" encoding="utf-8"?>
<p:tagLst xmlns:a="http://schemas.openxmlformats.org/drawingml/2006/main" xmlns:r="http://schemas.openxmlformats.org/officeDocument/2006/relationships" xmlns:p="http://schemas.openxmlformats.org/presentationml/2006/main">
  <p:tag name="TIMING" val="|8.3|16.1|19.1"/>
</p:tagLst>
</file>

<file path=ppt/tags/tag31.xml><?xml version="1.0" encoding="utf-8"?>
<p:tagLst xmlns:a="http://schemas.openxmlformats.org/drawingml/2006/main" xmlns:r="http://schemas.openxmlformats.org/officeDocument/2006/relationships" xmlns:p="http://schemas.openxmlformats.org/presentationml/2006/main">
  <p:tag name="TIMING" val="|1.1|20"/>
</p:tagLst>
</file>

<file path=ppt/tags/tag32.xml><?xml version="1.0" encoding="utf-8"?>
<p:tagLst xmlns:a="http://schemas.openxmlformats.org/drawingml/2006/main" xmlns:r="http://schemas.openxmlformats.org/officeDocument/2006/relationships" xmlns:p="http://schemas.openxmlformats.org/presentationml/2006/main">
  <p:tag name="TIMING" val="|1.2|6.1|1.9|1.6|1.9|1.3"/>
</p:tagLst>
</file>

<file path=ppt/tags/tag33.xml><?xml version="1.0" encoding="utf-8"?>
<p:tagLst xmlns:a="http://schemas.openxmlformats.org/drawingml/2006/main" xmlns:r="http://schemas.openxmlformats.org/officeDocument/2006/relationships" xmlns:p="http://schemas.openxmlformats.org/presentationml/2006/main">
  <p:tag name="TIMING" val="|1.2|2.4|20.5"/>
</p:tagLst>
</file>

<file path=ppt/tags/tag34.xml><?xml version="1.0" encoding="utf-8"?>
<p:tagLst xmlns:a="http://schemas.openxmlformats.org/drawingml/2006/main" xmlns:r="http://schemas.openxmlformats.org/officeDocument/2006/relationships" xmlns:p="http://schemas.openxmlformats.org/presentationml/2006/main">
  <p:tag name="TIMING" val="|1.3|1.3|20"/>
</p:tagLst>
</file>

<file path=ppt/tags/tag35.xml><?xml version="1.0" encoding="utf-8"?>
<p:tagLst xmlns:a="http://schemas.openxmlformats.org/drawingml/2006/main" xmlns:r="http://schemas.openxmlformats.org/officeDocument/2006/relationships" xmlns:p="http://schemas.openxmlformats.org/presentationml/2006/main">
  <p:tag name="TIMING" val="|1.1|10.6|3.8|11.3|6.7"/>
</p:tagLst>
</file>

<file path=ppt/tags/tag36.xml><?xml version="1.0" encoding="utf-8"?>
<p:tagLst xmlns:a="http://schemas.openxmlformats.org/drawingml/2006/main" xmlns:r="http://schemas.openxmlformats.org/officeDocument/2006/relationships" xmlns:p="http://schemas.openxmlformats.org/presentationml/2006/main">
  <p:tag name="TIMING" val="|2.5|8.4|3.5"/>
</p:tagLst>
</file>

<file path=ppt/tags/tag37.xml><?xml version="1.0" encoding="utf-8"?>
<p:tagLst xmlns:a="http://schemas.openxmlformats.org/drawingml/2006/main" xmlns:r="http://schemas.openxmlformats.org/officeDocument/2006/relationships" xmlns:p="http://schemas.openxmlformats.org/presentationml/2006/main">
  <p:tag name="TIMING" val="|1.2|5.6|7.5|7.9"/>
</p:tagLst>
</file>

<file path=ppt/tags/tag38.xml><?xml version="1.0" encoding="utf-8"?>
<p:tagLst xmlns:a="http://schemas.openxmlformats.org/drawingml/2006/main" xmlns:r="http://schemas.openxmlformats.org/officeDocument/2006/relationships" xmlns:p="http://schemas.openxmlformats.org/presentationml/2006/main">
  <p:tag name="TIMING" val="|1.5|5.5|6.7"/>
</p:tagLst>
</file>

<file path=ppt/tags/tag39.xml><?xml version="1.0" encoding="utf-8"?>
<p:tagLst xmlns:a="http://schemas.openxmlformats.org/drawingml/2006/main" xmlns:r="http://schemas.openxmlformats.org/officeDocument/2006/relationships" xmlns:p="http://schemas.openxmlformats.org/presentationml/2006/main">
  <p:tag name="TIMING" val="|1.4|13.8|2.9|5.2|4.6|5.5|4"/>
</p:tagLst>
</file>

<file path=ppt/tags/tag4.xml><?xml version="1.0" encoding="utf-8"?>
<p:tagLst xmlns:a="http://schemas.openxmlformats.org/drawingml/2006/main" xmlns:r="http://schemas.openxmlformats.org/officeDocument/2006/relationships" xmlns:p="http://schemas.openxmlformats.org/presentationml/2006/main">
  <p:tag name="TIMING" val="|4.9|11.3"/>
</p:tagLst>
</file>

<file path=ppt/tags/tag5.xml><?xml version="1.0" encoding="utf-8"?>
<p:tagLst xmlns:a="http://schemas.openxmlformats.org/drawingml/2006/main" xmlns:r="http://schemas.openxmlformats.org/officeDocument/2006/relationships" xmlns:p="http://schemas.openxmlformats.org/presentationml/2006/main">
  <p:tag name="TIMING" val="|4.9|11.3"/>
</p:tagLst>
</file>

<file path=ppt/tags/tag6.xml><?xml version="1.0" encoding="utf-8"?>
<p:tagLst xmlns:a="http://schemas.openxmlformats.org/drawingml/2006/main" xmlns:r="http://schemas.openxmlformats.org/officeDocument/2006/relationships" xmlns:p="http://schemas.openxmlformats.org/presentationml/2006/main">
  <p:tag name="TIMING" val="|1|9.4|6.4"/>
</p:tagLst>
</file>

<file path=ppt/tags/tag7.xml><?xml version="1.0" encoding="utf-8"?>
<p:tagLst xmlns:a="http://schemas.openxmlformats.org/drawingml/2006/main" xmlns:r="http://schemas.openxmlformats.org/officeDocument/2006/relationships" xmlns:p="http://schemas.openxmlformats.org/presentationml/2006/main">
  <p:tag name="TIMING" val="|4.3|9.6|27.3"/>
</p:tagLst>
</file>

<file path=ppt/tags/tag8.xml><?xml version="1.0" encoding="utf-8"?>
<p:tagLst xmlns:a="http://schemas.openxmlformats.org/drawingml/2006/main" xmlns:r="http://schemas.openxmlformats.org/officeDocument/2006/relationships" xmlns:p="http://schemas.openxmlformats.org/presentationml/2006/main">
  <p:tag name="TIMING" val="|4.3|9.6|27.3"/>
</p:tagLst>
</file>

<file path=ppt/tags/tag9.xml><?xml version="1.0" encoding="utf-8"?>
<p:tagLst xmlns:a="http://schemas.openxmlformats.org/drawingml/2006/main" xmlns:r="http://schemas.openxmlformats.org/officeDocument/2006/relationships" xmlns:p="http://schemas.openxmlformats.org/presentationml/2006/main">
  <p:tag name="TIMING" val="|4.3|9.6|27.3"/>
</p:tagLst>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1656</TotalTime>
  <Words>2687</Words>
  <Application>Microsoft Office PowerPoint</Application>
  <PresentationFormat>Personalizar</PresentationFormat>
  <Paragraphs>237</Paragraphs>
  <Slides>47</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47</vt:i4>
      </vt:variant>
    </vt:vector>
  </HeadingPairs>
  <TitlesOfParts>
    <vt:vector size="54" baseType="lpstr">
      <vt:lpstr>Arial</vt:lpstr>
      <vt:lpstr>Calibri</vt:lpstr>
      <vt:lpstr>Calibri Light</vt:lpstr>
      <vt:lpstr>Symbol</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Cesar da Costa</dc:creator>
  <cp:lastModifiedBy>Cesar da Costa</cp:lastModifiedBy>
  <cp:revision>142</cp:revision>
  <dcterms:created xsi:type="dcterms:W3CDTF">2022-01-16T23:09:25Z</dcterms:created>
  <dcterms:modified xsi:type="dcterms:W3CDTF">2022-05-13T21:42:30Z</dcterms:modified>
</cp:coreProperties>
</file>